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</p:sldMasterIdLst>
  <p:sldIdLst>
    <p:sldId id="271" r:id="rId5"/>
    <p:sldId id="260" r:id="rId6"/>
    <p:sldId id="263" r:id="rId7"/>
    <p:sldId id="264" r:id="rId8"/>
    <p:sldId id="265" r:id="rId9"/>
    <p:sldId id="266" r:id="rId10"/>
    <p:sldId id="267" r:id="rId11"/>
    <p:sldId id="269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294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2130425"/>
            <a:ext cx="640715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886200"/>
            <a:ext cx="6408738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051050" y="6245225"/>
            <a:ext cx="20891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4663" y="6245225"/>
            <a:ext cx="4103687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C3E50-2770-4855-ADC5-75BE976E622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575CF-8BDB-4FC7-8959-D47D5E5B497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2130425"/>
            <a:ext cx="640715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886200"/>
            <a:ext cx="6408738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051050" y="6245225"/>
            <a:ext cx="20891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4663" y="6245225"/>
            <a:ext cx="4103687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315FE-D461-4464-8C22-0CD0BD4A477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753CF-8332-4D10-A83F-3484E887C3D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D4EB1-A094-4A3D-8E86-7045FD8A2D7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73764-3480-4239-A9FE-57A9AB3281C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B1AFF-0A54-494A-869E-BD3DCC89ED2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41FC8-8FE8-4D5C-8ACA-05114A4F2E6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2D929-E40C-4CA9-90D8-2B1D95D115E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4AAC-5AF2-4227-9876-5A75D34AD5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DFFA1-D79F-4E17-AB52-749665A7EB6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0D003-B2AB-4791-8D67-39AE470C824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86BC4-499C-4575-AF7F-7EAA855A97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D2FEB-C7BC-41A5-9FA8-50A5BB8FF26C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7BA1-17FA-4499-920B-37028E8C6F7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BA22-C41A-4506-A861-03757B5C0EF1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73D5B-C895-4AE8-BBD8-ACE93028EF1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8ABA3-462F-42F1-B55D-50A3FDD8715F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B7651-EFF8-43A4-AE36-E43D8438635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FAE16-84B1-42F4-8D6F-E8F47D192033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06C9D-F6FB-4066-9471-78C3632E267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10064-66A0-4596-9883-1745EA60A595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8B245-002E-42D2-9B78-25638873B9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EF82-9EC2-46EF-B50A-F66A5C8E182B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D2513-BCE5-48F6-932D-CBC044DA5F2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142A6-CB6A-4266-84D2-0AA37CC9F5A8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043BD-95CA-41C9-8CB3-FA73ADD9DF1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C028B-AABF-4933-955E-E8285B8428F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B0EF-C190-4328-B85B-31AFD44E2187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5DD59-0CC2-433E-8051-498B1C52BC9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7AC60-9376-4C8D-9FCC-9197E656FD8F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BA36C-C1FC-4780-A6C3-8F129FB1954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671BA-1655-4644-89DB-74BF70FD6514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7DB7F-CA86-4D6E-A2C8-6549083CC2D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C1174-C83C-4C60-8FD1-3A5F8CA7A4EA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554C9-C93F-4314-8148-77F03EA1B3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050" y="2130425"/>
            <a:ext cx="640715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886200"/>
            <a:ext cx="6408738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051050" y="6245225"/>
            <a:ext cx="2089150" cy="47625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84663" y="6245225"/>
            <a:ext cx="4103687" cy="47625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06D9F0A-38E2-4D12-9BAB-980D9B9933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0E481DA-3C3B-4F22-B157-AB88B02D02A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BF5EAE1-24B3-4D5D-98AA-DE37CAD679A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2091304-E415-49AD-8EFB-608DFC8DE0D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FEB3A7B-6E64-4238-8CA0-F2B52F9CE32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C834D-1750-4D53-89FF-F1EB17F0501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AD8955E-68C4-47EF-BB5C-F7044D5B801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F12468B-49B8-46A3-AC9A-D270D1603F7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F3268CB-14CC-44FA-84A3-A3385A12CEC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CA323562-0E4C-4998-AC66-9CF7D3D016D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B678097-9812-4C93-9260-1C8842776E1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7A686-392C-42B0-9E61-ACA3BF7B4A1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38BCD-6B35-4749-9458-E7AF7E2F2FA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15C5A-E0D0-4C92-8ABA-1F3FA4BBC26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95C03-E67A-4485-9FFB-A0E96C8A8BC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B37A65-010D-4E7D-8F8E-319B0E744F7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453188"/>
            <a:ext cx="43926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fld id="{390EB00F-011C-4B40-AA92-8265545A53A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rgbClr val="25294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rgbClr val="25294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400">
          <a:solidFill>
            <a:srgbClr val="25294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453188"/>
            <a:ext cx="43926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252946"/>
                </a:solidFill>
                <a:latin typeface="+mn-lt"/>
              </a:defRPr>
            </a:lvl1pPr>
          </a:lstStyle>
          <a:p>
            <a:pPr>
              <a:defRPr/>
            </a:pPr>
            <a:fld id="{51DF6B24-351A-463F-B1AF-7F472BA37B0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rgbClr val="25294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rgbClr val="25294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400">
          <a:solidFill>
            <a:srgbClr val="25294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3075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9705CD-C510-4755-875D-DCE2DF2F65EB}" type="datetimeFigureOut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2F3682-9F82-44AE-934F-DE3AE44D52C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274638"/>
            <a:ext cx="6778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453188"/>
            <a:ext cx="43926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25294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25294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61A67C-654B-416A-A323-D8DD6195AC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294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rgbClr val="25294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800">
          <a:solidFill>
            <a:srgbClr val="25294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400">
          <a:solidFill>
            <a:srgbClr val="25294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2000">
          <a:solidFill>
            <a:srgbClr val="252946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276475"/>
            <a:ext cx="8353425" cy="1323975"/>
          </a:xfrm>
        </p:spPr>
        <p:txBody>
          <a:bodyPr/>
          <a:lstStyle/>
          <a:p>
            <a:pPr algn="ctr" eaLnBrk="1" hangingPunct="1"/>
            <a:r>
              <a:rPr lang="hu-HU" smtClean="0"/>
              <a:t>Oktatási és tanulmányi kérdések a </a:t>
            </a:r>
            <a:br>
              <a:rPr lang="hu-HU" smtClean="0"/>
            </a:br>
            <a:r>
              <a:rPr lang="hu-HU" smtClean="0"/>
              <a:t>Gazdaságtudományi Karon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508500"/>
            <a:ext cx="6408737" cy="1346200"/>
          </a:xfrm>
        </p:spPr>
        <p:txBody>
          <a:bodyPr/>
          <a:lstStyle/>
          <a:p>
            <a:pPr eaLnBrk="1" hangingPunct="1"/>
            <a:r>
              <a:rPr lang="hu-HU" smtClean="0"/>
              <a:t>Dr. Csizmadia Tibor</a:t>
            </a:r>
          </a:p>
          <a:p>
            <a:pPr eaLnBrk="1" hangingPunct="1"/>
            <a:r>
              <a:rPr lang="hu-HU" smtClean="0"/>
              <a:t>oktatási dékánhelyettes</a:t>
            </a:r>
          </a:p>
          <a:p>
            <a:pPr eaLnBrk="1" hangingPunct="1"/>
            <a:endParaRPr lang="hu-H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B79524-401D-46BD-A4DE-21FB377B251A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8C4B3-0644-4452-89B1-DC33458B9C99}" type="slidenum">
              <a:rPr lang="hu-HU"/>
              <a:pPr>
                <a:defRPr/>
              </a:pPr>
              <a:t>2</a:t>
            </a:fld>
            <a:endParaRPr lang="hu-HU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60550" y="692150"/>
            <a:ext cx="3905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Alapdokumentumok</a:t>
            </a:r>
            <a:r>
              <a:rPr lang="hu-HU" sz="2800"/>
              <a:t>:</a:t>
            </a:r>
            <a:endParaRPr lang="en-US" sz="280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35150" y="1700213"/>
            <a:ext cx="72009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marL="185738" indent="-185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defRPr/>
            </a:pPr>
            <a:r>
              <a:rPr lang="hu-HU" sz="2800" dirty="0" smtClean="0"/>
              <a:t>Moodle</a:t>
            </a:r>
          </a:p>
          <a:p>
            <a:pPr eaLnBrk="1" hangingPunct="1">
              <a:buFontTx/>
              <a:buChar char="•"/>
              <a:defRPr/>
            </a:pPr>
            <a:r>
              <a:rPr lang="hu-HU" sz="2800" dirty="0" smtClean="0"/>
              <a:t>Modelltanterv </a:t>
            </a:r>
          </a:p>
          <a:p>
            <a:pPr eaLnBrk="1" hangingPunct="1">
              <a:buFontTx/>
              <a:buChar char="•"/>
              <a:defRPr/>
            </a:pPr>
            <a:r>
              <a:rPr lang="hu-HU" sz="2800" dirty="0" smtClean="0"/>
              <a:t>Eljárási Utasítások </a:t>
            </a:r>
          </a:p>
          <a:p>
            <a:pPr eaLnBrk="1" hangingPunct="1">
              <a:buFontTx/>
              <a:buChar char="•"/>
              <a:defRPr/>
            </a:pPr>
            <a:endParaRPr lang="hu-HU" sz="2800" dirty="0" smtClean="0"/>
          </a:p>
          <a:p>
            <a:pPr marL="0" indent="0" eaLnBrk="1" hangingPunct="1">
              <a:defRPr/>
            </a:pPr>
            <a:r>
              <a:rPr lang="hu-HU" sz="2800" dirty="0" smtClean="0"/>
              <a:t>Egyetemi honlap</a:t>
            </a:r>
          </a:p>
          <a:p>
            <a:pPr eaLnBrk="1" hangingPunct="1">
              <a:buFontTx/>
              <a:buChar char="•"/>
              <a:defRPr/>
            </a:pPr>
            <a:r>
              <a:rPr lang="hu-HU" sz="2800" dirty="0" smtClean="0"/>
              <a:t>Tanulmányi- és Vizsgaszabályzat</a:t>
            </a:r>
            <a:br>
              <a:rPr lang="hu-HU" sz="2800" dirty="0" smtClean="0"/>
            </a:br>
            <a:r>
              <a:rPr lang="hu-HU" sz="2800" dirty="0" smtClean="0"/>
              <a:t>(Érv. 2010. aug.) </a:t>
            </a:r>
          </a:p>
          <a:p>
            <a:pPr eaLnBrk="1" hangingPunct="1">
              <a:buFontTx/>
              <a:buChar char="•"/>
              <a:defRPr/>
            </a:pPr>
            <a:r>
              <a:rPr lang="hu-HU" sz="2800" dirty="0" smtClean="0"/>
              <a:t>Hallgatói Juttatási és térítési szabályzat: (Érv. 2010. aug.)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CEB4A3-3DB7-4165-BCFA-7616B3992B7A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C0078-8C3E-43B0-875B-7363E0E3649C}" type="slidenum">
              <a:rPr lang="hu-HU"/>
              <a:pPr>
                <a:defRPr/>
              </a:pPr>
              <a:t>3</a:t>
            </a:fld>
            <a:endParaRPr lang="hu-HU" dirty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908175" y="476250"/>
            <a:ext cx="512603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Leckekönyv-aláírási feltétel</a:t>
            </a:r>
            <a:endParaRPr lang="en-US" sz="32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906588" y="1700213"/>
            <a:ext cx="72009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hu-HU" sz="2800"/>
              <a:t> Szorgalmi időszak végén</a:t>
            </a:r>
            <a:br>
              <a:rPr lang="hu-HU" sz="2800"/>
            </a:br>
            <a:endParaRPr lang="hu-HU" sz="2800"/>
          </a:p>
          <a:p>
            <a:pPr>
              <a:buFontTx/>
              <a:buChar char="•"/>
            </a:pPr>
            <a:r>
              <a:rPr lang="hu-HU" sz="2800"/>
              <a:t> Vizsgára bocsátás előfeltétele</a:t>
            </a:r>
            <a:br>
              <a:rPr lang="hu-HU" sz="2800"/>
            </a:br>
            <a:endParaRPr lang="hu-HU" sz="2800"/>
          </a:p>
          <a:p>
            <a:pPr>
              <a:buFontTx/>
              <a:buChar char="•"/>
            </a:pPr>
            <a:r>
              <a:rPr lang="hu-HU" sz="2800"/>
              <a:t> Aláírás megtagadás </a:t>
            </a:r>
            <a:br>
              <a:rPr lang="hu-HU" sz="2800"/>
            </a:br>
            <a:r>
              <a:rPr lang="hu-HU" sz="2800"/>
              <a:t>(Hiányzás: levelező tagozaton 50%-a)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D674658-2A1F-4340-8A72-D2317DB23D0F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8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1C3C9B-5180-4FF8-92DB-D9B4090B1D34}" type="slidenum">
              <a:rPr lang="hu-HU"/>
              <a:pPr>
                <a:defRPr/>
              </a:pPr>
              <a:t>4</a:t>
            </a:fld>
            <a:endParaRPr lang="hu-HU" dirty="0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2051050" y="404813"/>
            <a:ext cx="1408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Vizsga</a:t>
            </a:r>
            <a:endParaRPr lang="en-US" sz="3200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1982788" y="908050"/>
            <a:ext cx="7053262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hu-HU" sz="2400"/>
              <a:t> Neptunban jelentkezni kell (vizsga előtti munkanap 12.00)</a:t>
            </a:r>
          </a:p>
          <a:p>
            <a:pPr>
              <a:buFontTx/>
              <a:buChar char="•"/>
            </a:pPr>
            <a:r>
              <a:rPr lang="hu-HU" sz="2400"/>
              <a:t> Arcképes igazolvány  -  rendelkezésre állás</a:t>
            </a:r>
          </a:p>
          <a:p>
            <a:pPr>
              <a:buFontTx/>
              <a:buChar char="•"/>
            </a:pPr>
            <a:r>
              <a:rPr lang="hu-HU" sz="2400"/>
              <a:t> Akadályoztatás esetén igazolás (5 munkanapon belül)</a:t>
            </a:r>
          </a:p>
          <a:p>
            <a:pPr>
              <a:buFontTx/>
              <a:buChar char="•"/>
            </a:pPr>
            <a:r>
              <a:rPr lang="hu-HU" sz="2400"/>
              <a:t> Sikertelen vizsgák: a javítóvizsgák száma tantárgyanként félévente kettő (TVSz 22.§ (2))</a:t>
            </a:r>
          </a:p>
          <a:p>
            <a:pPr>
              <a:buFontTx/>
              <a:buChar char="•"/>
            </a:pPr>
            <a:r>
              <a:rPr lang="hu-HU" sz="2400"/>
              <a:t>Sikeresen teljesített vizsga javítása: ismétlővizsga tantárgyanként egy alkalommal, de két tárgyból második ismételtvizsga is tehető</a:t>
            </a:r>
          </a:p>
          <a:p>
            <a:pPr>
              <a:buFontTx/>
              <a:buChar char="•"/>
            </a:pPr>
            <a:r>
              <a:rPr lang="hu-HU" sz="2400"/>
              <a:t> Megajánlott osztályzat: el kell fogadni!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141E0C-C2E1-4CCD-97B5-9BA782932FC3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47940-BA5E-4B3A-9258-38B80483FBA7}" type="slidenum">
              <a:rPr lang="hu-HU"/>
              <a:pPr>
                <a:defRPr/>
              </a:pPr>
              <a:t>5</a:t>
            </a:fld>
            <a:endParaRPr lang="hu-HU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835150" y="2276475"/>
            <a:ext cx="6516688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defRPr/>
            </a:pPr>
            <a:r>
              <a:rPr lang="hu-HU" sz="2400" dirty="0" smtClean="0"/>
              <a:t>Általános információk</a:t>
            </a:r>
          </a:p>
          <a:p>
            <a:pPr lvl="1" eaLnBrk="1" hangingPunct="1">
              <a:buFontTx/>
              <a:buChar char="-"/>
              <a:defRPr/>
            </a:pPr>
            <a:r>
              <a:rPr lang="hu-HU" sz="2400" dirty="0" smtClean="0"/>
              <a:t>Kérvények kitöltése, leadása </a:t>
            </a:r>
          </a:p>
          <a:p>
            <a:pPr marL="457200" lvl="1" indent="0" eaLnBrk="1" hangingPunct="1">
              <a:defRPr/>
            </a:pPr>
            <a:endParaRPr lang="hu-HU" sz="2400" dirty="0" smtClean="0"/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„A” épület 102. szoba</a:t>
            </a:r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Telefon: 4860-as mellék</a:t>
            </a:r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E-mail: </a:t>
            </a:r>
            <a:r>
              <a:rPr lang="hu-HU" sz="2400" dirty="0" smtClean="0">
                <a:solidFill>
                  <a:schemeClr val="accent6"/>
                </a:solidFill>
              </a:rPr>
              <a:t>ivankatalin@gtk.uni-pannon.hu </a:t>
            </a:r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GY.I.K.</a:t>
            </a:r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GTK facebook oldal</a:t>
            </a:r>
          </a:p>
          <a:p>
            <a:pPr eaLnBrk="1" hangingPunct="1">
              <a:buFontTx/>
              <a:buAutoNum type="arabicPeriod"/>
              <a:defRPr/>
            </a:pPr>
            <a:r>
              <a:rPr lang="hu-HU" sz="2400" dirty="0" smtClean="0"/>
              <a:t>GTK honlap - Blog</a:t>
            </a:r>
          </a:p>
          <a:p>
            <a:pPr eaLnBrk="1" hangingPunct="1">
              <a:defRPr/>
            </a:pPr>
            <a:endParaRPr lang="hu-HU" sz="2000" dirty="0" smtClean="0"/>
          </a:p>
          <a:p>
            <a:pPr eaLnBrk="1" hangingPunct="1">
              <a:defRPr/>
            </a:pPr>
            <a:endParaRPr lang="hu-HU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2466975" y="1052513"/>
            <a:ext cx="3556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u-HU" sz="3200" dirty="0" smtClean="0"/>
              <a:t>Hallgatói Referens</a:t>
            </a:r>
          </a:p>
          <a:p>
            <a:pPr eaLnBrk="1" hangingPunct="1">
              <a:defRPr/>
            </a:pPr>
            <a:r>
              <a:rPr lang="hu-HU" sz="3200" dirty="0" smtClean="0"/>
              <a:t> - </a:t>
            </a:r>
            <a:r>
              <a:rPr lang="hu-HU" sz="3200" b="1" dirty="0" smtClean="0">
                <a:solidFill>
                  <a:schemeClr val="accent6"/>
                </a:solidFill>
              </a:rPr>
              <a:t>Iván Katalin </a:t>
            </a:r>
            <a:r>
              <a:rPr lang="hu-HU" sz="3200" dirty="0" smtClean="0"/>
              <a:t>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944055-98DD-4973-86F1-CAAD36249996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6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3F89A-60A3-43EC-9CF7-AAC5D205ABFA}" type="slidenum">
              <a:rPr lang="hu-HU"/>
              <a:pPr>
                <a:defRPr/>
              </a:pPr>
              <a:t>6</a:t>
            </a:fld>
            <a:endParaRPr lang="hu-HU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924050" y="612775"/>
            <a:ext cx="5267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KÉRELMEK / KÉRVÉNYEK</a:t>
            </a:r>
            <a:endParaRPr lang="en-US" sz="3200"/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619250" y="1484313"/>
            <a:ext cx="7524750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hu-HU" sz="2800"/>
              <a:t> </a:t>
            </a:r>
            <a:r>
              <a:rPr lang="hu-HU" sz="2800">
                <a:solidFill>
                  <a:srgbClr val="FF0000"/>
                </a:solidFill>
              </a:rPr>
              <a:t>Elektronikus</a:t>
            </a:r>
            <a:r>
              <a:rPr lang="hu-HU" sz="2800"/>
              <a:t> formában </a:t>
            </a:r>
            <a:r>
              <a:rPr lang="hu-HU" sz="2800" b="1">
                <a:solidFill>
                  <a:srgbClr val="FF0000"/>
                </a:solidFill>
              </a:rPr>
              <a:t>Neptun</a:t>
            </a:r>
            <a:r>
              <a:rPr lang="hu-HU" sz="2800"/>
              <a:t> rendszerben</a:t>
            </a:r>
            <a:br>
              <a:rPr lang="hu-HU" sz="2800"/>
            </a:br>
            <a:endParaRPr lang="hu-HU" sz="2800"/>
          </a:p>
          <a:p>
            <a:pPr>
              <a:buFontTx/>
              <a:buChar char="•"/>
            </a:pPr>
            <a:r>
              <a:rPr lang="hu-HU" sz="2800"/>
              <a:t> Szöveges kérvény + űrlap kitöltése</a:t>
            </a:r>
            <a:br>
              <a:rPr lang="hu-HU" sz="2800"/>
            </a:br>
            <a:r>
              <a:rPr lang="hu-HU" sz="2800"/>
              <a:t>-  Oktatási Igazgatóságra leadni  - oktatási dékánhelyettesnek címezve</a:t>
            </a:r>
          </a:p>
          <a:p>
            <a:pPr marL="539750" lvl="1" indent="-285750">
              <a:buFontTx/>
              <a:buChar char="•"/>
            </a:pPr>
            <a:r>
              <a:rPr lang="en-US" sz="2400"/>
              <a:t>Átvételre</a:t>
            </a:r>
            <a:r>
              <a:rPr lang="hu-HU" sz="2400"/>
              <a:t> TVSz. 10.§</a:t>
            </a:r>
            <a:br>
              <a:rPr lang="hu-HU" sz="2400"/>
            </a:br>
            <a:r>
              <a:rPr lang="hu-HU" sz="2400"/>
              <a:t>(</a:t>
            </a:r>
            <a:r>
              <a:rPr lang="hu-HU" sz="2000"/>
              <a:t>Átjelentkezés más szakra legalább egy lezárt félév, min. 25 kreditpont, min. 3.0 átlag)</a:t>
            </a:r>
          </a:p>
          <a:p>
            <a:pPr marL="539750" lvl="1" indent="-285750">
              <a:buFontTx/>
              <a:buChar char="•"/>
            </a:pPr>
            <a:r>
              <a:rPr lang="en-US" sz="2400"/>
              <a:t>Párhuzamos képzésre való felvételre</a:t>
            </a:r>
            <a:r>
              <a:rPr lang="hu-HU" sz="2400"/>
              <a:t> TVSz. 12.§</a:t>
            </a:r>
            <a:endParaRPr lang="en-US" sz="2400"/>
          </a:p>
          <a:p>
            <a:pPr marL="539750" lvl="1" indent="-285750">
              <a:buFontTx/>
              <a:buChar char="•"/>
            </a:pPr>
            <a:r>
              <a:rPr lang="en-US" sz="2400"/>
              <a:t>Vendéghallgatói jogállás létesítéséhez</a:t>
            </a:r>
            <a:r>
              <a:rPr lang="hu-HU" sz="2400"/>
              <a:t> TVSz. 6.§</a:t>
            </a:r>
            <a:endParaRPr lang="en-US" sz="2400"/>
          </a:p>
          <a:p>
            <a:pPr marL="539750" lvl="1" indent="-285750">
              <a:buFontTx/>
              <a:buChar char="•"/>
            </a:pPr>
            <a:r>
              <a:rPr lang="en-US" sz="2400"/>
              <a:t>Részismeretek </a:t>
            </a:r>
            <a:r>
              <a:rPr lang="hu-HU" sz="2400"/>
              <a:t>megszerzésére </a:t>
            </a:r>
            <a:r>
              <a:rPr lang="en-US" sz="2400"/>
              <a:t>hallgatói jogviszony létesítése</a:t>
            </a:r>
            <a:r>
              <a:rPr lang="hu-HU" sz="2400"/>
              <a:t> TVSz. 7.§</a:t>
            </a:r>
            <a:endParaRPr lang="hu-H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AB6A9D-1661-4D16-B168-2868CBF2C515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7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86C73-5AB8-4C6C-9132-DD1F3017C3D7}" type="slidenum">
              <a:rPr lang="hu-HU"/>
              <a:pPr>
                <a:defRPr/>
              </a:pPr>
              <a:t>7</a:t>
            </a:fld>
            <a:endParaRPr lang="hu-HU" dirty="0"/>
          </a:p>
        </p:txBody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1835150" y="476250"/>
            <a:ext cx="54213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3200"/>
              <a:t>KÉRELMEK TÍPUSAI</a:t>
            </a:r>
            <a:endParaRPr lang="en-US" sz="3200"/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1835150" y="1420813"/>
            <a:ext cx="698500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400">
                <a:solidFill>
                  <a:srgbClr val="000000"/>
                </a:solidFill>
              </a:rPr>
              <a:t>Fontosabb kérelmek: 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Tantárgyekvivalencia vizsgálat (KE)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Kérelem kreditátvitelre (KK)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Jogorvoslati kérelem (KJ)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Kérelem félév passzíváltatására (BP) </a:t>
            </a:r>
            <a:br>
              <a:rPr lang="hu-HU" sz="2400">
                <a:solidFill>
                  <a:srgbClr val="000000"/>
                </a:solidFill>
              </a:rPr>
            </a:br>
            <a:r>
              <a:rPr lang="hu-HU" sz="2400">
                <a:solidFill>
                  <a:srgbClr val="000000"/>
                </a:solidFill>
              </a:rPr>
              <a:t>	- (egymás után max. 2)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Méltányossági kérelem (KM) </a:t>
            </a:r>
            <a:br>
              <a:rPr lang="hu-HU" sz="2400">
                <a:solidFill>
                  <a:srgbClr val="000000"/>
                </a:solidFill>
              </a:rPr>
            </a:br>
            <a:r>
              <a:rPr lang="hu-HU" sz="2400">
                <a:solidFill>
                  <a:srgbClr val="000000"/>
                </a:solidFill>
              </a:rPr>
              <a:t>	- egyszer adható!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Kedvezményes tanulmányi rend (KT)</a:t>
            </a:r>
          </a:p>
          <a:p>
            <a:pPr>
              <a:buFontTx/>
              <a:buChar char="•"/>
            </a:pPr>
            <a:r>
              <a:rPr lang="hu-HU" sz="2400">
                <a:solidFill>
                  <a:srgbClr val="000000"/>
                </a:solidFill>
              </a:rPr>
              <a:t> Átsorolási kérelem (ATSOROL)</a:t>
            </a:r>
          </a:p>
          <a:p>
            <a:pPr>
              <a:buFontTx/>
              <a:buChar char="•"/>
            </a:pPr>
            <a:endParaRPr lang="hu-HU">
              <a:solidFill>
                <a:srgbClr val="000000"/>
              </a:solidFill>
            </a:endParaRPr>
          </a:p>
          <a:p>
            <a:pPr>
              <a:buFontTx/>
              <a:buChar char="•"/>
            </a:pPr>
            <a:endParaRPr lang="hu-HU">
              <a:solidFill>
                <a:srgbClr val="000000"/>
              </a:solidFill>
            </a:endParaRPr>
          </a:p>
          <a:p>
            <a:r>
              <a:rPr lang="hu-HU">
                <a:solidFill>
                  <a:srgbClr val="000000"/>
                </a:solidFill>
              </a:rPr>
              <a:t>Kérelmek kezelésének rendje</a:t>
            </a:r>
          </a:p>
          <a:p>
            <a:pPr>
              <a:buFontTx/>
              <a:buChar char="•"/>
            </a:pPr>
            <a:r>
              <a:rPr lang="hu-HU">
                <a:solidFill>
                  <a:srgbClr val="000000"/>
                </a:solidFill>
              </a:rPr>
              <a:t> TVSz.  1. sz. melléklete (31. oldal)</a:t>
            </a:r>
          </a:p>
          <a:p>
            <a:pPr>
              <a:buFontTx/>
              <a:buChar char="•"/>
            </a:pPr>
            <a:r>
              <a:rPr lang="hu-HU">
                <a:solidFill>
                  <a:srgbClr val="000000"/>
                </a:solidFill>
              </a:rPr>
              <a:t> JUTTÉR  6. sz. melléklete (31. oldal)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1"/>
          <p:cNvSpPr txBox="1">
            <a:spLocks noGrp="1"/>
          </p:cNvSpPr>
          <p:nvPr/>
        </p:nvSpPr>
        <p:spPr bwMode="auto">
          <a:xfrm>
            <a:off x="179388" y="6453188"/>
            <a:ext cx="1368425" cy="2682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CAB6A9D-1661-4D16-B168-2868CBF2C515}" type="datetime1">
              <a:rPr lang="hu-HU" sz="1400">
                <a:solidFill>
                  <a:schemeClr val="bg1"/>
                </a:solidFill>
                <a:latin typeface="+mn-lt"/>
                <a:cs typeface="+mn-cs"/>
              </a:rPr>
              <a:pPr>
                <a:defRPr/>
              </a:pPr>
              <a:t>2012.09.15.</a:t>
            </a:fld>
            <a:endParaRPr lang="hu-HU" sz="14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Dia számának helye 3"/>
          <p:cNvSpPr txBox="1">
            <a:spLocks noGrp="1"/>
          </p:cNvSpPr>
          <p:nvPr/>
        </p:nvSpPr>
        <p:spPr bwMode="auto">
          <a:xfrm>
            <a:off x="6553200" y="6453188"/>
            <a:ext cx="2411413" cy="2682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2BEF9E8C-DB5B-4F5E-B800-EC0FD8CAC32A}" type="slidenum">
              <a:rPr lang="hu-HU" sz="1400">
                <a:solidFill>
                  <a:srgbClr val="252946"/>
                </a:solidFill>
                <a:latin typeface="+mn-lt"/>
                <a:cs typeface="+mn-cs"/>
              </a:rPr>
              <a:pPr algn="r">
                <a:defRPr/>
              </a:pPr>
              <a:t>8</a:t>
            </a:fld>
            <a:endParaRPr lang="hu-HU" sz="1400" dirty="0">
              <a:solidFill>
                <a:srgbClr val="252946"/>
              </a:solidFill>
              <a:latin typeface="+mn-lt"/>
              <a:cs typeface="+mn-cs"/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1825625" y="1225550"/>
            <a:ext cx="72009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hu-HU" sz="2400"/>
              <a:t>A mintatanterv első félévének kötelező tárgyait az első 3 aktív félévben teljesíteni kell. (Tvsz. 9.§ (18))</a:t>
            </a:r>
            <a:br>
              <a:rPr lang="hu-HU" sz="2400"/>
            </a:br>
            <a:endParaRPr lang="hu-HU" sz="2400"/>
          </a:p>
          <a:p>
            <a:pPr marL="285750" indent="-285750" eaLnBrk="0" hangingPunct="0">
              <a:buFontTx/>
              <a:buChar char="-"/>
            </a:pPr>
            <a:r>
              <a:rPr lang="hu-HU" sz="2400"/>
              <a:t>A meghatározott tanulmányi időszakok alatt a hallgató által megszerzendő minimális kreditértékeket a szakok tantervei tartalmazzák. (Tvsz. 9.§ (19))</a:t>
            </a:r>
            <a:br>
              <a:rPr lang="hu-HU" sz="2400"/>
            </a:br>
            <a:r>
              <a:rPr lang="hu-HU" sz="2400" i="1"/>
              <a:t>A harmadik aktív félév végéig legalább 45 kreditpont teljesítése.</a:t>
            </a:r>
            <a:br>
              <a:rPr lang="hu-HU" sz="2400" i="1"/>
            </a:br>
            <a:endParaRPr lang="hu-HU" sz="2400" i="1"/>
          </a:p>
          <a:p>
            <a:pPr marL="285750" indent="-285750" eaLnBrk="0" hangingPunct="0">
              <a:buFontTx/>
              <a:buChar char="-"/>
            </a:pPr>
            <a:r>
              <a:rPr lang="hu-HU" sz="2400"/>
              <a:t>A képzési idő kétszeresének megfelelő aktív félév alatt a tantervben szereplő minden kötelező és kötelezően választható tárgyat teljesíteni kell. (Tvsz. 9.§ (20))</a:t>
            </a:r>
            <a:endParaRPr lang="hu-HU"/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1763713" y="476250"/>
            <a:ext cx="72009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3200"/>
              <a:t>A hallgatói jogállást meg kell szüntetni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718BC-69A1-4AFF-BC3F-AC7A42D6B54B}" type="datetime1">
              <a:rPr lang="hu-HU"/>
              <a:pPr>
                <a:defRPr/>
              </a:pPr>
              <a:t>2012.09.15.</a:t>
            </a:fld>
            <a:endParaRPr lang="hu-HU"/>
          </a:p>
        </p:txBody>
      </p:sp>
      <p:sp>
        <p:nvSpPr>
          <p:cNvPr id="5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F5001B-8FC7-4949-9688-8A5997526D18}" type="slidenum">
              <a:rPr lang="hu-HU"/>
              <a:pPr>
                <a:defRPr/>
              </a:pPr>
              <a:t>9</a:t>
            </a:fld>
            <a:endParaRPr lang="hu-HU" dirty="0"/>
          </a:p>
        </p:txBody>
      </p:sp>
      <p:sp>
        <p:nvSpPr>
          <p:cNvPr id="26628" name="WordArt 6"/>
          <p:cNvSpPr>
            <a:spLocks noChangeArrowheads="1" noChangeShapeType="1" noTextEdit="1"/>
          </p:cNvSpPr>
          <p:nvPr/>
        </p:nvSpPr>
        <p:spPr bwMode="auto">
          <a:xfrm>
            <a:off x="1835150" y="2781300"/>
            <a:ext cx="72009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u-HU" sz="3600" b="1" kern="10">
                <a:ln w="18000">
                  <a:solidFill>
                    <a:srgbClr val="2D2D8A"/>
                  </a:solidFill>
                  <a:miter lim="800000"/>
                  <a:headEnd/>
                  <a:tailEnd/>
                </a:ln>
                <a:solidFill>
                  <a:schemeClr val="accent1"/>
                </a:solidFill>
                <a:effectLst>
                  <a:outerShdw dist="23000" dir="7020039" algn="tl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Sikeres tanulmányokat kívánok!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Oktatási és tanulmányi kérdések a &amp;#x0D;&amp;#x0A;Gazdaságtudományi Karon&amp;quot;&quot;/&gt;&lt;property id=&quot;20307&quot; value=&quot;258&quot;/&gt;&lt;/object&gt;&lt;object type=&quot;3&quot; unique_id=&quot;10006&quot;&gt;&lt;property id=&quot;20148&quot; value=&quot;5&quot;/&gt;&lt;property id=&quot;20300&quot; value=&quot;Slide 2&quot;/&gt;&lt;property id=&quot;20307&quot; value=&quot;260&quot;/&gt;&lt;/object&gt;&lt;object type=&quot;3&quot; unique_id=&quot;10007&quot;&gt;&lt;property id=&quot;20148&quot; value=&quot;5&quot;/&gt;&lt;property id=&quot;20300&quot; value=&quot;Slide 3&quot;/&gt;&lt;property id=&quot;20307&quot; value=&quot;261&quot;/&gt;&lt;/object&gt;&lt;object type=&quot;3&quot; unique_id=&quot;10008&quot;&gt;&lt;property id=&quot;20148&quot; value=&quot;5&quot;/&gt;&lt;property id=&quot;20300&quot; value=&quot;Slide 4&quot;/&gt;&lt;property id=&quot;20307&quot; value=&quot;262&quot;/&gt;&lt;/object&gt;&lt;object type=&quot;3&quot; unique_id=&quot;10009&quot;&gt;&lt;property id=&quot;20148&quot; value=&quot;5&quot;/&gt;&lt;property id=&quot;20300&quot; value=&quot;Slide 5&quot;/&gt;&lt;property id=&quot;20307&quot; value=&quot;263&quot;/&gt;&lt;/object&gt;&lt;object type=&quot;3&quot; unique_id=&quot;10010&quot;&gt;&lt;property id=&quot;20148&quot; value=&quot;5&quot;/&gt;&lt;property id=&quot;20300&quot; value=&quot;Slide 6&quot;/&gt;&lt;property id=&quot;20307&quot; value=&quot;264&quot;/&gt;&lt;/object&gt;&lt;object type=&quot;3&quot; unique_id=&quot;10011&quot;&gt;&lt;property id=&quot;20148&quot; value=&quot;5&quot;/&gt;&lt;property id=&quot;20300&quot; value=&quot;Slide 7&quot;/&gt;&lt;property id=&quot;20307&quot; value=&quot;265&quot;/&gt;&lt;/object&gt;&lt;object type=&quot;3&quot; unique_id=&quot;10012&quot;&gt;&lt;property id=&quot;20148&quot; value=&quot;5&quot;/&gt;&lt;property id=&quot;20300&quot; value=&quot;Slide 8&quot;/&gt;&lt;property id=&quot;20307&quot; value=&quot;266&quot;/&gt;&lt;/object&gt;&lt;object type=&quot;3&quot; unique_id=&quot;10013&quot;&gt;&lt;property id=&quot;20148&quot; value=&quot;5&quot;/&gt;&lt;property id=&quot;20300&quot; value=&quot;Slide 9&quot;/&gt;&lt;property id=&quot;20307&quot; value=&quot;267&quot;/&gt;&lt;/object&gt;&lt;object type=&quot;3&quot; unique_id=&quot;10014&quot;&gt;&lt;property id=&quot;20148&quot; value=&quot;5&quot;/&gt;&lt;property id=&quot;20300&quot; value=&quot;Slide 11&quot;/&gt;&lt;property id=&quot;20307&quot; value=&quot;268&quot;/&gt;&lt;/object&gt;&lt;object type=&quot;3&quot; unique_id=&quot;10392&quot;&gt;&lt;property id=&quot;20148&quot; value=&quot;5&quot;/&gt;&lt;property id=&quot;20300&quot; value=&quot;Slide 10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GTK_2010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ém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TK_2010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ém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gyéni tervezé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GTK_2010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ém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</TotalTime>
  <Words>217</Words>
  <Application>Microsoft Office PowerPoint</Application>
  <PresentationFormat>Diavetítés a képernyőre (4:3 oldalarány)</PresentationFormat>
  <Paragraphs>76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4</vt:i4>
      </vt:variant>
      <vt:variant>
        <vt:lpstr>Diacímek</vt:lpstr>
      </vt:variant>
      <vt:variant>
        <vt:i4>9</vt:i4>
      </vt:variant>
    </vt:vector>
  </HeadingPairs>
  <TitlesOfParts>
    <vt:vector size="16" baseType="lpstr">
      <vt:lpstr>Arial</vt:lpstr>
      <vt:lpstr>Trebuchet MS</vt:lpstr>
      <vt:lpstr>Calibri</vt:lpstr>
      <vt:lpstr>GTK_2010</vt:lpstr>
      <vt:lpstr>1_GTK_2010</vt:lpstr>
      <vt:lpstr>Egyéni tervezés</vt:lpstr>
      <vt:lpstr>2_GTK_2010</vt:lpstr>
      <vt:lpstr>Oktatási és tanulmányi kérdések a  Gazdaságtudományi Karon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</vt:vector>
  </TitlesOfParts>
  <Company>N/A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Oktatási és tanulmányi kérdések a  Gazdaságtudományi Karon</dc:title>
  <dc:creator>PE-GTK-DT-KM</dc:creator>
  <cp:lastModifiedBy>PE-GTK-DT-KM</cp:lastModifiedBy>
  <cp:revision>41</cp:revision>
  <dcterms:created xsi:type="dcterms:W3CDTF">2010-09-07T09:05:59Z</dcterms:created>
  <dcterms:modified xsi:type="dcterms:W3CDTF">2012-09-15T06:49:41Z</dcterms:modified>
</cp:coreProperties>
</file>