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7" r:id="rId4"/>
    <p:sldId id="274" r:id="rId5"/>
    <p:sldId id="261" r:id="rId6"/>
    <p:sldId id="272" r:id="rId7"/>
    <p:sldId id="262" r:id="rId8"/>
    <p:sldId id="264" r:id="rId9"/>
    <p:sldId id="265" r:id="rId10"/>
    <p:sldId id="268" r:id="rId11"/>
    <p:sldId id="270" r:id="rId12"/>
    <p:sldId id="276" r:id="rId13"/>
    <p:sldId id="273" r:id="rId14"/>
    <p:sldId id="271" r:id="rId15"/>
    <p:sldId id="275" r:id="rId16"/>
    <p:sldId id="258" r:id="rId17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5294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6" autoAdjust="0"/>
    <p:restoredTop sz="94624" autoAdjust="0"/>
  </p:normalViewPr>
  <p:slideViewPr>
    <p:cSldViewPr>
      <p:cViewPr>
        <p:scale>
          <a:sx n="60" d="100"/>
          <a:sy n="60" d="100"/>
        </p:scale>
        <p:origin x="-1614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2D3C8D-EC8F-4A64-A37C-BE9AF8D0EBB9}" type="doc">
      <dgm:prSet loTypeId="urn:microsoft.com/office/officeart/2005/8/layout/pyramid2" loCatId="list" qsTypeId="urn:microsoft.com/office/officeart/2005/8/quickstyle/simple1" qsCatId="simple" csTypeId="urn:microsoft.com/office/officeart/2005/8/colors/accent6_4" csCatId="accent6" phldr="1"/>
      <dgm:spPr/>
    </dgm:pt>
    <dgm:pt modelId="{98C546B8-0EFC-4911-A15B-C53AE7CCFF2F}">
      <dgm:prSet phldrT="[Szöveg]" custT="1"/>
      <dgm:spPr/>
      <dgm:t>
        <a:bodyPr/>
        <a:lstStyle/>
        <a:p>
          <a:r>
            <a:rPr lang="hu-HU" sz="2800" dirty="0" smtClean="0"/>
            <a:t>Tanszékek - </a:t>
          </a:r>
          <a:r>
            <a:rPr lang="hu-HU" sz="2800" b="1" i="1" dirty="0" smtClean="0">
              <a:solidFill>
                <a:schemeClr val="accent6">
                  <a:lumMod val="75000"/>
                </a:schemeClr>
              </a:solidFill>
            </a:rPr>
            <a:t>Tanszékvezetők</a:t>
          </a:r>
          <a:endParaRPr lang="hu-HU" sz="2800" b="1" i="1" dirty="0">
            <a:solidFill>
              <a:schemeClr val="accent6">
                <a:lumMod val="75000"/>
              </a:schemeClr>
            </a:solidFill>
          </a:endParaRPr>
        </a:p>
      </dgm:t>
    </dgm:pt>
    <dgm:pt modelId="{C1242D19-7482-4150-869A-09D27A43E247}" type="sibTrans" cxnId="{85EF2497-01AD-48D9-B307-362F833AF62D}">
      <dgm:prSet/>
      <dgm:spPr/>
      <dgm:t>
        <a:bodyPr/>
        <a:lstStyle/>
        <a:p>
          <a:endParaRPr lang="hu-HU"/>
        </a:p>
      </dgm:t>
    </dgm:pt>
    <dgm:pt modelId="{134A5B19-4536-4612-9871-76AD3D7456BA}" type="parTrans" cxnId="{85EF2497-01AD-48D9-B307-362F833AF62D}">
      <dgm:prSet/>
      <dgm:spPr/>
      <dgm:t>
        <a:bodyPr/>
        <a:lstStyle/>
        <a:p>
          <a:endParaRPr lang="hu-HU"/>
        </a:p>
      </dgm:t>
    </dgm:pt>
    <dgm:pt modelId="{9A286A73-DA80-4C3F-B580-6426BDE156EE}">
      <dgm:prSet phldrT="[Szöveg]" custT="1"/>
      <dgm:spPr/>
      <dgm:t>
        <a:bodyPr/>
        <a:lstStyle/>
        <a:p>
          <a:r>
            <a:rPr lang="hu-HU" sz="2800" dirty="0" smtClean="0"/>
            <a:t>Karok – </a:t>
          </a:r>
        </a:p>
        <a:p>
          <a:r>
            <a:rPr lang="hu-HU" sz="2800" b="1" i="1" dirty="0" smtClean="0">
              <a:solidFill>
                <a:schemeClr val="accent6">
                  <a:lumMod val="75000"/>
                </a:schemeClr>
              </a:solidFill>
            </a:rPr>
            <a:t>Dékánok</a:t>
          </a:r>
          <a:endParaRPr lang="hu-HU" sz="2800" b="1" i="1" dirty="0">
            <a:solidFill>
              <a:schemeClr val="accent6">
                <a:lumMod val="75000"/>
              </a:schemeClr>
            </a:solidFill>
          </a:endParaRPr>
        </a:p>
      </dgm:t>
    </dgm:pt>
    <dgm:pt modelId="{16EED4A4-23CF-42CD-A918-ADD41903182A}" type="sibTrans" cxnId="{37FEEDCC-20B5-4C37-8FCC-BAD0356C5068}">
      <dgm:prSet/>
      <dgm:spPr/>
      <dgm:t>
        <a:bodyPr/>
        <a:lstStyle/>
        <a:p>
          <a:endParaRPr lang="hu-HU"/>
        </a:p>
      </dgm:t>
    </dgm:pt>
    <dgm:pt modelId="{97CDBFD2-2546-4FE5-B455-D9C6BE61469A}" type="parTrans" cxnId="{37FEEDCC-20B5-4C37-8FCC-BAD0356C5068}">
      <dgm:prSet/>
      <dgm:spPr/>
      <dgm:t>
        <a:bodyPr/>
        <a:lstStyle/>
        <a:p>
          <a:endParaRPr lang="hu-HU"/>
        </a:p>
      </dgm:t>
    </dgm:pt>
    <dgm:pt modelId="{FF87E39C-54C6-4927-B49A-6F4AB10B6F68}">
      <dgm:prSet phldrT="[Szöveg]" custT="1"/>
      <dgm:spPr/>
      <dgm:t>
        <a:bodyPr/>
        <a:lstStyle/>
        <a:p>
          <a:r>
            <a:rPr lang="hu-HU" sz="2600" dirty="0" smtClean="0"/>
            <a:t>Egyetem – </a:t>
          </a:r>
          <a:r>
            <a:rPr lang="hu-HU" sz="2600" b="1" i="1" dirty="0" smtClean="0">
              <a:solidFill>
                <a:schemeClr val="accent6">
                  <a:lumMod val="75000"/>
                </a:schemeClr>
              </a:solidFill>
            </a:rPr>
            <a:t>Rektor: </a:t>
          </a:r>
        </a:p>
        <a:p>
          <a:r>
            <a:rPr lang="hu-HU" sz="2600" b="1" i="1" dirty="0" smtClean="0">
              <a:solidFill>
                <a:schemeClr val="accent6">
                  <a:lumMod val="75000"/>
                </a:schemeClr>
              </a:solidFill>
            </a:rPr>
            <a:t>Dr. </a:t>
          </a:r>
          <a:r>
            <a:rPr lang="hu-HU" sz="2600" b="1" i="1" dirty="0" err="1" smtClean="0">
              <a:solidFill>
                <a:schemeClr val="accent6">
                  <a:lumMod val="75000"/>
                </a:schemeClr>
              </a:solidFill>
            </a:rPr>
            <a:t>Friedler</a:t>
          </a:r>
          <a:r>
            <a:rPr lang="hu-HU" sz="2600" b="1" i="1" dirty="0" smtClean="0">
              <a:solidFill>
                <a:schemeClr val="accent6">
                  <a:lumMod val="75000"/>
                </a:schemeClr>
              </a:solidFill>
            </a:rPr>
            <a:t> Ferenc</a:t>
          </a:r>
          <a:endParaRPr lang="hu-HU" sz="2600" b="1" i="1" dirty="0">
            <a:solidFill>
              <a:schemeClr val="accent6">
                <a:lumMod val="75000"/>
              </a:schemeClr>
            </a:solidFill>
          </a:endParaRPr>
        </a:p>
      </dgm:t>
    </dgm:pt>
    <dgm:pt modelId="{C6E9A013-16BD-49B6-B698-977775B29643}" type="sibTrans" cxnId="{CA0C6D3A-B472-428D-94CC-5AFD99CB1976}">
      <dgm:prSet/>
      <dgm:spPr/>
      <dgm:t>
        <a:bodyPr/>
        <a:lstStyle/>
        <a:p>
          <a:endParaRPr lang="hu-HU"/>
        </a:p>
      </dgm:t>
    </dgm:pt>
    <dgm:pt modelId="{9CDCBCB9-AC78-493E-A7EC-29AF7C633017}" type="parTrans" cxnId="{CA0C6D3A-B472-428D-94CC-5AFD99CB1976}">
      <dgm:prSet/>
      <dgm:spPr/>
      <dgm:t>
        <a:bodyPr/>
        <a:lstStyle/>
        <a:p>
          <a:endParaRPr lang="hu-HU"/>
        </a:p>
      </dgm:t>
    </dgm:pt>
    <dgm:pt modelId="{8DC9F5A2-CE72-43F4-AC97-44743558161D}" type="pres">
      <dgm:prSet presAssocID="{3F2D3C8D-EC8F-4A64-A37C-BE9AF8D0EBB9}" presName="compositeShape" presStyleCnt="0">
        <dgm:presLayoutVars>
          <dgm:dir/>
          <dgm:resizeHandles/>
        </dgm:presLayoutVars>
      </dgm:prSet>
      <dgm:spPr/>
    </dgm:pt>
    <dgm:pt modelId="{C9D336E9-C77B-4B9A-B715-AD45148E3B3D}" type="pres">
      <dgm:prSet presAssocID="{3F2D3C8D-EC8F-4A64-A37C-BE9AF8D0EBB9}" presName="pyramid" presStyleLbl="node1" presStyleIdx="0" presStyleCnt="1"/>
      <dgm:spPr/>
    </dgm:pt>
    <dgm:pt modelId="{25F196A8-FA8B-4F3D-97F3-C14D15C6830A}" type="pres">
      <dgm:prSet presAssocID="{3F2D3C8D-EC8F-4A64-A37C-BE9AF8D0EBB9}" presName="theList" presStyleCnt="0"/>
      <dgm:spPr/>
    </dgm:pt>
    <dgm:pt modelId="{81AC072B-6028-45D8-B745-BEF9A5DE6A31}" type="pres">
      <dgm:prSet presAssocID="{FF87E39C-54C6-4927-B49A-6F4AB10B6F68}" presName="aNode" presStyleLbl="fgAcc1" presStyleIdx="0" presStyleCnt="3" custScaleX="117996" custScaleY="109541" custLinFactNeighborX="21897" custLinFactNeighborY="1208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84DAD66-7D4D-4989-BED5-C5BB3E7E4BDA}" type="pres">
      <dgm:prSet presAssocID="{FF87E39C-54C6-4927-B49A-6F4AB10B6F68}" presName="aSpace" presStyleCnt="0"/>
      <dgm:spPr/>
    </dgm:pt>
    <dgm:pt modelId="{8E529A5C-4CD8-4CB8-9FC2-E03245E646B8}" type="pres">
      <dgm:prSet presAssocID="{9A286A73-DA80-4C3F-B580-6426BDE156EE}" presName="aNode" presStyleLbl="fgAcc1" presStyleIdx="1" presStyleCnt="3" custScaleX="117732" custScaleY="103059" custLinFactNeighborX="2202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66DEAAA-5072-4FED-B9F5-F4E09B1BEC81}" type="pres">
      <dgm:prSet presAssocID="{9A286A73-DA80-4C3F-B580-6426BDE156EE}" presName="aSpace" presStyleCnt="0"/>
      <dgm:spPr/>
    </dgm:pt>
    <dgm:pt modelId="{C242F27E-72AF-44ED-8C00-C77566A01F1D}" type="pres">
      <dgm:prSet presAssocID="{98C546B8-0EFC-4911-A15B-C53AE7CCFF2F}" presName="aNode" presStyleLbl="fgAcc1" presStyleIdx="2" presStyleCnt="3" custScaleX="117732" custLinFactNeighborX="2202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4F6C8B8-3DB3-484E-BB69-6A68E65B33E8}" type="pres">
      <dgm:prSet presAssocID="{98C546B8-0EFC-4911-A15B-C53AE7CCFF2F}" presName="aSpace" presStyleCnt="0"/>
      <dgm:spPr/>
    </dgm:pt>
  </dgm:ptLst>
  <dgm:cxnLst>
    <dgm:cxn modelId="{2C2C824D-80E4-40CB-8133-D6A0BEB2CFAA}" type="presOf" srcId="{3F2D3C8D-EC8F-4A64-A37C-BE9AF8D0EBB9}" destId="{8DC9F5A2-CE72-43F4-AC97-44743558161D}" srcOrd="0" destOrd="0" presId="urn:microsoft.com/office/officeart/2005/8/layout/pyramid2"/>
    <dgm:cxn modelId="{A90BFBCA-CA78-46CE-990E-8A105344B75B}" type="presOf" srcId="{FF87E39C-54C6-4927-B49A-6F4AB10B6F68}" destId="{81AC072B-6028-45D8-B745-BEF9A5DE6A31}" srcOrd="0" destOrd="0" presId="urn:microsoft.com/office/officeart/2005/8/layout/pyramid2"/>
    <dgm:cxn modelId="{66207069-6FAB-4710-9F19-E328B5DD8C05}" type="presOf" srcId="{98C546B8-0EFC-4911-A15B-C53AE7CCFF2F}" destId="{C242F27E-72AF-44ED-8C00-C77566A01F1D}" srcOrd="0" destOrd="0" presId="urn:microsoft.com/office/officeart/2005/8/layout/pyramid2"/>
    <dgm:cxn modelId="{ABE6A54C-72AA-4C79-A6E3-3075FCB5EB71}" type="presOf" srcId="{9A286A73-DA80-4C3F-B580-6426BDE156EE}" destId="{8E529A5C-4CD8-4CB8-9FC2-E03245E646B8}" srcOrd="0" destOrd="0" presId="urn:microsoft.com/office/officeart/2005/8/layout/pyramid2"/>
    <dgm:cxn modelId="{CA0C6D3A-B472-428D-94CC-5AFD99CB1976}" srcId="{3F2D3C8D-EC8F-4A64-A37C-BE9AF8D0EBB9}" destId="{FF87E39C-54C6-4927-B49A-6F4AB10B6F68}" srcOrd="0" destOrd="0" parTransId="{9CDCBCB9-AC78-493E-A7EC-29AF7C633017}" sibTransId="{C6E9A013-16BD-49B6-B698-977775B29643}"/>
    <dgm:cxn modelId="{37FEEDCC-20B5-4C37-8FCC-BAD0356C5068}" srcId="{3F2D3C8D-EC8F-4A64-A37C-BE9AF8D0EBB9}" destId="{9A286A73-DA80-4C3F-B580-6426BDE156EE}" srcOrd="1" destOrd="0" parTransId="{97CDBFD2-2546-4FE5-B455-D9C6BE61469A}" sibTransId="{16EED4A4-23CF-42CD-A918-ADD41903182A}"/>
    <dgm:cxn modelId="{85EF2497-01AD-48D9-B307-362F833AF62D}" srcId="{3F2D3C8D-EC8F-4A64-A37C-BE9AF8D0EBB9}" destId="{98C546B8-0EFC-4911-A15B-C53AE7CCFF2F}" srcOrd="2" destOrd="0" parTransId="{134A5B19-4536-4612-9871-76AD3D7456BA}" sibTransId="{C1242D19-7482-4150-869A-09D27A43E247}"/>
    <dgm:cxn modelId="{B1FB689E-AB78-4797-88B0-07C6242787D9}" type="presParOf" srcId="{8DC9F5A2-CE72-43F4-AC97-44743558161D}" destId="{C9D336E9-C77B-4B9A-B715-AD45148E3B3D}" srcOrd="0" destOrd="0" presId="urn:microsoft.com/office/officeart/2005/8/layout/pyramid2"/>
    <dgm:cxn modelId="{6E276C21-6516-4238-8284-BA5936837D11}" type="presParOf" srcId="{8DC9F5A2-CE72-43F4-AC97-44743558161D}" destId="{25F196A8-FA8B-4F3D-97F3-C14D15C6830A}" srcOrd="1" destOrd="0" presId="urn:microsoft.com/office/officeart/2005/8/layout/pyramid2"/>
    <dgm:cxn modelId="{636D1F50-ACA2-49F6-8EEC-AB57331D49C6}" type="presParOf" srcId="{25F196A8-FA8B-4F3D-97F3-C14D15C6830A}" destId="{81AC072B-6028-45D8-B745-BEF9A5DE6A31}" srcOrd="0" destOrd="0" presId="urn:microsoft.com/office/officeart/2005/8/layout/pyramid2"/>
    <dgm:cxn modelId="{AF3D83BD-CE6E-4A33-87F9-D6FC1ECC732B}" type="presParOf" srcId="{25F196A8-FA8B-4F3D-97F3-C14D15C6830A}" destId="{284DAD66-7D4D-4989-BED5-C5BB3E7E4BDA}" srcOrd="1" destOrd="0" presId="urn:microsoft.com/office/officeart/2005/8/layout/pyramid2"/>
    <dgm:cxn modelId="{1B7088D7-29A5-4330-B4EE-0AEFFD9EA036}" type="presParOf" srcId="{25F196A8-FA8B-4F3D-97F3-C14D15C6830A}" destId="{8E529A5C-4CD8-4CB8-9FC2-E03245E646B8}" srcOrd="2" destOrd="0" presId="urn:microsoft.com/office/officeart/2005/8/layout/pyramid2"/>
    <dgm:cxn modelId="{69428B3C-A0C2-4080-A742-C6A853BBB764}" type="presParOf" srcId="{25F196A8-FA8B-4F3D-97F3-C14D15C6830A}" destId="{866DEAAA-5072-4FED-B9F5-F4E09B1BEC81}" srcOrd="3" destOrd="0" presId="urn:microsoft.com/office/officeart/2005/8/layout/pyramid2"/>
    <dgm:cxn modelId="{D9F1F782-C553-4387-8C45-6BB0987CF8E1}" type="presParOf" srcId="{25F196A8-FA8B-4F3D-97F3-C14D15C6830A}" destId="{C242F27E-72AF-44ED-8C00-C77566A01F1D}" srcOrd="4" destOrd="0" presId="urn:microsoft.com/office/officeart/2005/8/layout/pyramid2"/>
    <dgm:cxn modelId="{39155A0F-A79B-4602-AECC-D92BC69C82D9}" type="presParOf" srcId="{25F196A8-FA8B-4F3D-97F3-C14D15C6830A}" destId="{04F6C8B8-3DB3-484E-BB69-6A68E65B33E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2D3C8D-EC8F-4A64-A37C-BE9AF8D0EBB9}" type="doc">
      <dgm:prSet loTypeId="urn:microsoft.com/office/officeart/2005/8/layout/pyramid2" loCatId="list" qsTypeId="urn:microsoft.com/office/officeart/2005/8/quickstyle/simple1" qsCatId="simple" csTypeId="urn:microsoft.com/office/officeart/2005/8/colors/accent6_4" csCatId="accent6" phldr="1"/>
      <dgm:spPr/>
    </dgm:pt>
    <dgm:pt modelId="{98C546B8-0EFC-4911-A15B-C53AE7CCFF2F}">
      <dgm:prSet phldrT="[Szöveg]" custT="1"/>
      <dgm:spPr>
        <a:noFill/>
        <a:ln>
          <a:noFill/>
        </a:ln>
      </dgm:spPr>
      <dgm:t>
        <a:bodyPr/>
        <a:lstStyle/>
        <a:p>
          <a:r>
            <a:rPr lang="hu-HU" sz="2800" dirty="0" smtClean="0"/>
            <a:t>  </a:t>
          </a:r>
          <a:endParaRPr lang="hu-HU" sz="2800" b="1" i="1" dirty="0">
            <a:solidFill>
              <a:schemeClr val="accent6">
                <a:lumMod val="75000"/>
              </a:schemeClr>
            </a:solidFill>
          </a:endParaRPr>
        </a:p>
      </dgm:t>
    </dgm:pt>
    <dgm:pt modelId="{C1242D19-7482-4150-869A-09D27A43E247}" type="sibTrans" cxnId="{85EF2497-01AD-48D9-B307-362F833AF62D}">
      <dgm:prSet/>
      <dgm:spPr/>
      <dgm:t>
        <a:bodyPr/>
        <a:lstStyle/>
        <a:p>
          <a:endParaRPr lang="hu-HU"/>
        </a:p>
      </dgm:t>
    </dgm:pt>
    <dgm:pt modelId="{134A5B19-4536-4612-9871-76AD3D7456BA}" type="parTrans" cxnId="{85EF2497-01AD-48D9-B307-362F833AF62D}">
      <dgm:prSet/>
      <dgm:spPr/>
      <dgm:t>
        <a:bodyPr/>
        <a:lstStyle/>
        <a:p>
          <a:endParaRPr lang="hu-HU"/>
        </a:p>
      </dgm:t>
    </dgm:pt>
    <dgm:pt modelId="{8DC9F5A2-CE72-43F4-AC97-44743558161D}" type="pres">
      <dgm:prSet presAssocID="{3F2D3C8D-EC8F-4A64-A37C-BE9AF8D0EBB9}" presName="compositeShape" presStyleCnt="0">
        <dgm:presLayoutVars>
          <dgm:dir/>
          <dgm:resizeHandles/>
        </dgm:presLayoutVars>
      </dgm:prSet>
      <dgm:spPr/>
    </dgm:pt>
    <dgm:pt modelId="{C9D336E9-C77B-4B9A-B715-AD45148E3B3D}" type="pres">
      <dgm:prSet presAssocID="{3F2D3C8D-EC8F-4A64-A37C-BE9AF8D0EBB9}" presName="pyramid" presStyleLbl="node1" presStyleIdx="0" presStyleCnt="1" custFlipVert="1" custFlipHor="1" custScaleX="2081" custScaleY="2081" custLinFactNeighborX="-1320" custLinFactNeighborY="623"/>
      <dgm:spPr/>
    </dgm:pt>
    <dgm:pt modelId="{25F196A8-FA8B-4F3D-97F3-C14D15C6830A}" type="pres">
      <dgm:prSet presAssocID="{3F2D3C8D-EC8F-4A64-A37C-BE9AF8D0EBB9}" presName="theList" presStyleCnt="0"/>
      <dgm:spPr/>
    </dgm:pt>
    <dgm:pt modelId="{C242F27E-72AF-44ED-8C00-C77566A01F1D}" type="pres">
      <dgm:prSet presAssocID="{98C546B8-0EFC-4911-A15B-C53AE7CCFF2F}" presName="aNode" presStyleLbl="fgAcc1" presStyleIdx="0" presStyleCnt="1" custFlipHor="1" custScaleX="35798" custScaleY="9800" custLinFactNeighborX="2202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4F6C8B8-3DB3-484E-BB69-6A68E65B33E8}" type="pres">
      <dgm:prSet presAssocID="{98C546B8-0EFC-4911-A15B-C53AE7CCFF2F}" presName="aSpace" presStyleCnt="0"/>
      <dgm:spPr/>
    </dgm:pt>
  </dgm:ptLst>
  <dgm:cxnLst>
    <dgm:cxn modelId="{85EF2497-01AD-48D9-B307-362F833AF62D}" srcId="{3F2D3C8D-EC8F-4A64-A37C-BE9AF8D0EBB9}" destId="{98C546B8-0EFC-4911-A15B-C53AE7CCFF2F}" srcOrd="0" destOrd="0" parTransId="{134A5B19-4536-4612-9871-76AD3D7456BA}" sibTransId="{C1242D19-7482-4150-869A-09D27A43E247}"/>
    <dgm:cxn modelId="{E10C8D2D-C968-4048-AA28-223CD9A31412}" type="presOf" srcId="{98C546B8-0EFC-4911-A15B-C53AE7CCFF2F}" destId="{C242F27E-72AF-44ED-8C00-C77566A01F1D}" srcOrd="0" destOrd="0" presId="urn:microsoft.com/office/officeart/2005/8/layout/pyramid2"/>
    <dgm:cxn modelId="{12EE1564-0DA3-4629-9EC3-D80BDB6AA023}" type="presOf" srcId="{3F2D3C8D-EC8F-4A64-A37C-BE9AF8D0EBB9}" destId="{8DC9F5A2-CE72-43F4-AC97-44743558161D}" srcOrd="0" destOrd="0" presId="urn:microsoft.com/office/officeart/2005/8/layout/pyramid2"/>
    <dgm:cxn modelId="{33307DFB-688B-420A-B919-7FEA97CEBA30}" type="presParOf" srcId="{8DC9F5A2-CE72-43F4-AC97-44743558161D}" destId="{C9D336E9-C77B-4B9A-B715-AD45148E3B3D}" srcOrd="0" destOrd="0" presId="urn:microsoft.com/office/officeart/2005/8/layout/pyramid2"/>
    <dgm:cxn modelId="{EF81ECA9-368D-49B8-9233-BC8F538C84FB}" type="presParOf" srcId="{8DC9F5A2-CE72-43F4-AC97-44743558161D}" destId="{25F196A8-FA8B-4F3D-97F3-C14D15C6830A}" srcOrd="1" destOrd="0" presId="urn:microsoft.com/office/officeart/2005/8/layout/pyramid2"/>
    <dgm:cxn modelId="{15CB39DA-D7A3-45BE-9EF9-606DBC1FCD8F}" type="presParOf" srcId="{25F196A8-FA8B-4F3D-97F3-C14D15C6830A}" destId="{C242F27E-72AF-44ED-8C00-C77566A01F1D}" srcOrd="0" destOrd="0" presId="urn:microsoft.com/office/officeart/2005/8/layout/pyramid2"/>
    <dgm:cxn modelId="{1319693B-E5C4-4D46-B272-826358F3D67C}" type="presParOf" srcId="{25F196A8-FA8B-4F3D-97F3-C14D15C6830A}" destId="{04F6C8B8-3DB3-484E-BB69-6A68E65B33E8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9D336E9-C77B-4B9A-B715-AD45148E3B3D}">
      <dsp:nvSpPr>
        <dsp:cNvPr id="0" name=""/>
        <dsp:cNvSpPr/>
      </dsp:nvSpPr>
      <dsp:spPr>
        <a:xfrm>
          <a:off x="654528" y="0"/>
          <a:ext cx="4525963" cy="4525963"/>
        </a:xfrm>
        <a:prstGeom prst="triangle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AC072B-6028-45D8-B745-BEF9A5DE6A31}">
      <dsp:nvSpPr>
        <dsp:cNvPr id="0" name=""/>
        <dsp:cNvSpPr/>
      </dsp:nvSpPr>
      <dsp:spPr>
        <a:xfrm>
          <a:off x="3296982" y="471215"/>
          <a:ext cx="3471295" cy="11309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600" kern="1200" dirty="0" smtClean="0"/>
            <a:t>Egyetem – </a:t>
          </a:r>
          <a:r>
            <a:rPr lang="hu-HU" sz="2600" b="1" i="1" kern="1200" dirty="0" smtClean="0">
              <a:solidFill>
                <a:schemeClr val="accent6">
                  <a:lumMod val="75000"/>
                </a:schemeClr>
              </a:solidFill>
            </a:rPr>
            <a:t>Rektor: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600" b="1" i="1" kern="1200" dirty="0" smtClean="0">
              <a:solidFill>
                <a:schemeClr val="accent6">
                  <a:lumMod val="75000"/>
                </a:schemeClr>
              </a:solidFill>
            </a:rPr>
            <a:t>Dr. </a:t>
          </a:r>
          <a:r>
            <a:rPr lang="hu-HU" sz="2600" b="1" i="1" kern="1200" dirty="0" err="1" smtClean="0">
              <a:solidFill>
                <a:schemeClr val="accent6">
                  <a:lumMod val="75000"/>
                </a:schemeClr>
              </a:solidFill>
            </a:rPr>
            <a:t>Friedler</a:t>
          </a:r>
          <a:r>
            <a:rPr lang="hu-HU" sz="2600" b="1" i="1" kern="1200" dirty="0" smtClean="0">
              <a:solidFill>
                <a:schemeClr val="accent6">
                  <a:lumMod val="75000"/>
                </a:schemeClr>
              </a:solidFill>
            </a:rPr>
            <a:t> Ferenc</a:t>
          </a:r>
          <a:endParaRPr lang="hu-HU" sz="2600" b="1" i="1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3296982" y="471215"/>
        <a:ext cx="3471295" cy="1130994"/>
      </dsp:txXfrm>
    </dsp:sp>
    <dsp:sp modelId="{8E529A5C-4CD8-4CB8-9FC2-E03245E646B8}">
      <dsp:nvSpPr>
        <dsp:cNvPr id="0" name=""/>
        <dsp:cNvSpPr/>
      </dsp:nvSpPr>
      <dsp:spPr>
        <a:xfrm>
          <a:off x="3304749" y="1715671"/>
          <a:ext cx="3463529" cy="106406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50000"/>
              <a:hueOff val="0"/>
              <a:satOff val="-24950"/>
              <a:lumOff val="331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800" kern="1200" dirty="0" smtClean="0"/>
            <a:t>Karok –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800" b="1" i="1" kern="1200" dirty="0" smtClean="0">
              <a:solidFill>
                <a:schemeClr val="accent6">
                  <a:lumMod val="75000"/>
                </a:schemeClr>
              </a:solidFill>
            </a:rPr>
            <a:t>Dékánok</a:t>
          </a:r>
          <a:endParaRPr lang="hu-HU" sz="2800" b="1" i="1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3304749" y="1715671"/>
        <a:ext cx="3463529" cy="1064069"/>
      </dsp:txXfrm>
    </dsp:sp>
    <dsp:sp modelId="{C242F27E-72AF-44ED-8C00-C77566A01F1D}">
      <dsp:nvSpPr>
        <dsp:cNvPr id="0" name=""/>
        <dsp:cNvSpPr/>
      </dsp:nvSpPr>
      <dsp:spPr>
        <a:xfrm>
          <a:off x="3304749" y="2908801"/>
          <a:ext cx="3463529" cy="103248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50000"/>
              <a:hueOff val="0"/>
              <a:satOff val="-24950"/>
              <a:lumOff val="331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800" kern="1200" dirty="0" smtClean="0"/>
            <a:t>Tanszékek - </a:t>
          </a:r>
          <a:r>
            <a:rPr lang="hu-HU" sz="2800" b="1" i="1" kern="1200" dirty="0" smtClean="0">
              <a:solidFill>
                <a:schemeClr val="accent6">
                  <a:lumMod val="75000"/>
                </a:schemeClr>
              </a:solidFill>
            </a:rPr>
            <a:t>Tanszékvezetők</a:t>
          </a:r>
          <a:endParaRPr lang="hu-HU" sz="2800" b="1" i="1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3304749" y="2908801"/>
        <a:ext cx="3463529" cy="103248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9D336E9-C77B-4B9A-B715-AD45148E3B3D}">
      <dsp:nvSpPr>
        <dsp:cNvPr id="0" name=""/>
        <dsp:cNvSpPr/>
      </dsp:nvSpPr>
      <dsp:spPr>
        <a:xfrm flipH="1" flipV="1">
          <a:off x="2115383" y="2642049"/>
          <a:ext cx="110887" cy="110887"/>
        </a:xfrm>
        <a:prstGeom prst="triangle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42F27E-72AF-44ED-8C00-C77566A01F1D}">
      <dsp:nvSpPr>
        <dsp:cNvPr id="0" name=""/>
        <dsp:cNvSpPr/>
      </dsp:nvSpPr>
      <dsp:spPr>
        <a:xfrm flipH="1">
          <a:off x="4116003" y="2188985"/>
          <a:ext cx="1239894" cy="417761"/>
        </a:xfrm>
        <a:prstGeom prst="round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800" kern="1200" dirty="0" smtClean="0"/>
            <a:t>  </a:t>
          </a:r>
          <a:endParaRPr lang="hu-HU" sz="2800" b="1" i="1" kern="1200" dirty="0">
            <a:solidFill>
              <a:schemeClr val="accent6">
                <a:lumMod val="75000"/>
              </a:schemeClr>
            </a:solidFill>
          </a:endParaRPr>
        </a:p>
      </dsp:txBody>
      <dsp:txXfrm flipH="1">
        <a:off x="4116003" y="2188985"/>
        <a:ext cx="1239894" cy="4177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050" y="2130425"/>
            <a:ext cx="6407150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050" y="3886200"/>
            <a:ext cx="6408738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051050" y="6245225"/>
            <a:ext cx="20891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84663" y="6245225"/>
            <a:ext cx="4103687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993C3-B5C2-46D1-A3E3-443749719A5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992938" y="274638"/>
            <a:ext cx="1693862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908175" y="274638"/>
            <a:ext cx="4932363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A9E22-D1F8-42A4-A743-13518580F32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CD6C5-A98A-46E8-85B7-04339383CD6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6E1D8-440B-42E8-8CF1-AAC21D48536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15892-E7C2-4224-9839-DEF7C48DBB3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4E29D-6E4D-4BF0-873C-47C84FAB5FB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27F0A-8489-44E0-87C3-1B7BF17E4F3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01F15-9E63-4914-86F6-157AB65B610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B3F2F-76B0-423A-953E-E257A496048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u-HU" noProof="0" smtClean="0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EA74E-6322-4324-B7DF-B1E3FF50191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274638"/>
            <a:ext cx="6778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9388" y="6453188"/>
            <a:ext cx="1368425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453188"/>
            <a:ext cx="4392613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252946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411413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252946"/>
                </a:solidFill>
                <a:latin typeface="+mn-lt"/>
              </a:defRPr>
            </a:lvl1pPr>
          </a:lstStyle>
          <a:p>
            <a:pPr>
              <a:defRPr/>
            </a:pPr>
            <a:fld id="{C0375CD7-24D5-4F4B-B668-3EAC11A4966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3200">
          <a:solidFill>
            <a:srgbClr val="25294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800">
          <a:solidFill>
            <a:srgbClr val="252946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400">
          <a:solidFill>
            <a:srgbClr val="252946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hyperlink" Target="mailto:karolyt@almos.vein.h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ollokedit@gtk.uni-pannon.hu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hu-HU" dirty="0" smtClean="0"/>
              <a:t>GTK Információs Nap: Dékáni Tájékoztató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051050" y="3886200"/>
            <a:ext cx="6408738" cy="2495128"/>
          </a:xfrm>
        </p:spPr>
        <p:txBody>
          <a:bodyPr/>
          <a:lstStyle/>
          <a:p>
            <a:pPr algn="l"/>
            <a:r>
              <a:rPr lang="hu-HU" sz="2800" dirty="0" smtClean="0"/>
              <a:t>Veszprém, 2012. szeptember </a:t>
            </a:r>
            <a:r>
              <a:rPr lang="hu-HU" sz="2800" dirty="0" smtClean="0"/>
              <a:t>15.</a:t>
            </a:r>
            <a:endParaRPr lang="hu-HU" sz="2800" dirty="0" smtClean="0"/>
          </a:p>
          <a:p>
            <a:pPr algn="l"/>
            <a:endParaRPr lang="hu-HU" dirty="0" smtClean="0"/>
          </a:p>
          <a:p>
            <a:pPr algn="l"/>
            <a:r>
              <a:rPr lang="hu-HU" sz="2800" dirty="0" smtClean="0"/>
              <a:t>Dr. Szabó Lajos</a:t>
            </a:r>
          </a:p>
          <a:p>
            <a:pPr algn="l"/>
            <a:r>
              <a:rPr lang="hu-HU" sz="2800" dirty="0"/>
              <a:t>m</a:t>
            </a:r>
            <a:r>
              <a:rPr lang="hu-HU" sz="2800" dirty="0" smtClean="0"/>
              <a:t>b. dékán</a:t>
            </a:r>
            <a:endParaRPr lang="hu-HU" sz="2800" dirty="0"/>
          </a:p>
        </p:txBody>
      </p:sp>
    </p:spTree>
    <p:extLst>
      <p:ext uri="{BB962C8B-B14F-4D97-AF65-F5344CB8AC3E}">
        <p14:creationId xmlns="" xmlns:p14="http://schemas.microsoft.com/office/powerpoint/2010/main" val="168269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Információs csatornák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08175" y="1412776"/>
            <a:ext cx="6778625" cy="4641379"/>
          </a:xfrm>
        </p:spPr>
        <p:txBody>
          <a:bodyPr/>
          <a:lstStyle/>
          <a:p>
            <a:r>
              <a:rPr lang="hu-HU" sz="2600" dirty="0" err="1" smtClean="0"/>
              <a:t>Moodle</a:t>
            </a:r>
            <a:endParaRPr lang="hu-HU" sz="2600" dirty="0" smtClean="0"/>
          </a:p>
          <a:p>
            <a:pPr marL="400050" lvl="1" indent="0">
              <a:buNone/>
            </a:pPr>
            <a:r>
              <a:rPr lang="hu-HU" sz="2000" i="1" dirty="0" err="1" smtClean="0"/>
              <a:t>moodle.gtk.uni-pannon.hu</a:t>
            </a:r>
            <a:endParaRPr lang="hu-HU" sz="2000" i="1" dirty="0" smtClean="0"/>
          </a:p>
          <a:p>
            <a:r>
              <a:rPr lang="hu-HU" sz="2600" dirty="0" err="1" smtClean="0"/>
              <a:t>Neptun</a:t>
            </a:r>
            <a:endParaRPr lang="hu-HU" sz="2600" dirty="0" smtClean="0"/>
          </a:p>
          <a:p>
            <a:r>
              <a:rPr lang="hu-HU" sz="2600" dirty="0" err="1" smtClean="0"/>
              <a:t>GTK-Wiki</a:t>
            </a:r>
            <a:r>
              <a:rPr lang="hu-HU" sz="2600" dirty="0" smtClean="0"/>
              <a:t>: állandó információk</a:t>
            </a:r>
          </a:p>
          <a:p>
            <a:pPr marL="400050" lvl="1" indent="0">
              <a:buNone/>
            </a:pPr>
            <a:r>
              <a:rPr lang="hu-HU" sz="2000" i="1" dirty="0" err="1" smtClean="0"/>
              <a:t>wiki.gtk.uni-pannon.hu</a:t>
            </a:r>
            <a:endParaRPr lang="hu-HU" sz="2000" i="1" dirty="0" smtClean="0"/>
          </a:p>
          <a:p>
            <a:r>
              <a:rPr lang="hu-HU" sz="2600" dirty="0" err="1" smtClean="0"/>
              <a:t>GTK-Blog</a:t>
            </a:r>
            <a:r>
              <a:rPr lang="hu-HU" sz="2600" dirty="0" smtClean="0"/>
              <a:t>: hírek, újdonságok, olvasnivalók</a:t>
            </a:r>
          </a:p>
          <a:p>
            <a:pPr marL="400050" lvl="1" indent="0">
              <a:buNone/>
            </a:pPr>
            <a:r>
              <a:rPr lang="hu-HU" sz="2000" i="1" dirty="0" err="1" smtClean="0"/>
              <a:t>blog.gtk.uni-pannon.hu</a:t>
            </a:r>
            <a:endParaRPr lang="hu-HU" sz="2000" i="1" dirty="0" smtClean="0"/>
          </a:p>
          <a:p>
            <a:r>
              <a:rPr lang="hu-HU" sz="2600" dirty="0" smtClean="0"/>
              <a:t>Hallgatói Önkormányzat </a:t>
            </a:r>
          </a:p>
          <a:p>
            <a:pPr marL="0" indent="0">
              <a:buNone/>
            </a:pPr>
            <a:r>
              <a:rPr lang="hu-HU" sz="2000" i="1" dirty="0" smtClean="0"/>
              <a:t>     </a:t>
            </a:r>
            <a:r>
              <a:rPr lang="hu-HU" sz="2000" i="1" dirty="0" err="1" smtClean="0"/>
              <a:t>hok.uni-pannon.hu</a:t>
            </a:r>
            <a:endParaRPr lang="hu-HU" sz="2000" i="1" dirty="0" smtClean="0"/>
          </a:p>
          <a:p>
            <a:r>
              <a:rPr lang="hu-HU" sz="2600" dirty="0" smtClean="0"/>
              <a:t>Levelezőlisták</a:t>
            </a:r>
          </a:p>
          <a:p>
            <a:r>
              <a:rPr lang="hu-HU" sz="2600" dirty="0" smtClean="0"/>
              <a:t>Közösségi oldalak: </a:t>
            </a:r>
            <a:r>
              <a:rPr lang="hu-HU" sz="2600" dirty="0" err="1" smtClean="0"/>
              <a:t>twitter</a:t>
            </a:r>
            <a:r>
              <a:rPr lang="hu-HU" sz="2600" dirty="0" smtClean="0"/>
              <a:t>, </a:t>
            </a:r>
            <a:r>
              <a:rPr lang="hu-HU" sz="2600" dirty="0" err="1" smtClean="0"/>
              <a:t>Facebook</a:t>
            </a:r>
            <a:r>
              <a:rPr lang="hu-HU" sz="2600" dirty="0" smtClean="0"/>
              <a:t> </a:t>
            </a:r>
          </a:p>
          <a:p>
            <a:r>
              <a:rPr lang="hu-HU" sz="2600" dirty="0" smtClean="0"/>
              <a:t>Hallgatói referens</a:t>
            </a:r>
            <a:endParaRPr lang="hu-HU" sz="2600" dirty="0"/>
          </a:p>
        </p:txBody>
      </p:sp>
    </p:spTree>
    <p:extLst>
      <p:ext uri="{BB962C8B-B14F-4D97-AF65-F5344CB8AC3E}">
        <p14:creationId xmlns="" xmlns:p14="http://schemas.microsoft.com/office/powerpoint/2010/main" val="204948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Sajátos szükségletű hallgatókat segítő bizottság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sz="2000" dirty="0" smtClean="0"/>
          </a:p>
          <a:p>
            <a:endParaRPr lang="hu-HU" sz="2000" b="1" i="1" dirty="0" smtClean="0"/>
          </a:p>
          <a:p>
            <a:r>
              <a:rPr lang="hu-HU" sz="2400" b="1" i="1" dirty="0"/>
              <a:t>Támogatást nyújt: </a:t>
            </a:r>
            <a:r>
              <a:rPr lang="hu-HU" sz="2400" dirty="0"/>
              <a:t>a mozgásukban korlátozott, látás- vagy hallászavarral, olvasási, írási vagy számítási, illetve egyéb nehézségekkel küzdő hallgatók számára egyetemi tanulmányaik során.</a:t>
            </a:r>
          </a:p>
          <a:p>
            <a:endParaRPr lang="hu-HU" sz="2400" b="1" i="1" dirty="0" smtClean="0"/>
          </a:p>
          <a:p>
            <a:r>
              <a:rPr lang="hu-HU" sz="2400" b="1" i="1" dirty="0" smtClean="0"/>
              <a:t>Elérhetőség: </a:t>
            </a:r>
          </a:p>
          <a:p>
            <a:pPr marL="0" indent="0">
              <a:buNone/>
            </a:pPr>
            <a:r>
              <a:rPr lang="hu-HU" sz="2400" b="1" i="1" dirty="0" smtClean="0"/>
              <a:t>	</a:t>
            </a:r>
            <a:r>
              <a:rPr lang="hu-HU" sz="2400" dirty="0" smtClean="0"/>
              <a:t>sas_</a:t>
            </a:r>
            <a:r>
              <a:rPr lang="hu-HU" sz="2400" dirty="0" err="1" smtClean="0"/>
              <a:t>bizottsag</a:t>
            </a:r>
            <a:r>
              <a:rPr lang="hu-HU" sz="2400" dirty="0" smtClean="0"/>
              <a:t>@</a:t>
            </a:r>
            <a:r>
              <a:rPr lang="hu-HU" sz="2400" dirty="0" err="1" smtClean="0"/>
              <a:t>almos.uni-pannon.hu</a:t>
            </a:r>
            <a:endParaRPr lang="hu-HU" sz="2400" dirty="0" smtClean="0"/>
          </a:p>
          <a:p>
            <a:pPr marL="0" indent="0">
              <a:buNone/>
            </a:pPr>
            <a:endParaRPr lang="hu-HU" sz="2000" dirty="0" smtClean="0"/>
          </a:p>
          <a:p>
            <a:endParaRPr lang="hu-HU" sz="2000" dirty="0"/>
          </a:p>
          <a:p>
            <a:endParaRPr lang="hu-HU" sz="2000" dirty="0"/>
          </a:p>
        </p:txBody>
      </p:sp>
    </p:spTree>
    <p:extLst>
      <p:ext uri="{BB962C8B-B14F-4D97-AF65-F5344CB8AC3E}">
        <p14:creationId xmlns="" xmlns:p14="http://schemas.microsoft.com/office/powerpoint/2010/main" val="127699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Levelező ügyintézők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08175" y="1600200"/>
            <a:ext cx="3959969" cy="4525963"/>
          </a:xfrm>
        </p:spPr>
        <p:txBody>
          <a:bodyPr/>
          <a:lstStyle/>
          <a:p>
            <a:r>
              <a:rPr lang="hu-HU" dirty="0" smtClean="0"/>
              <a:t>Alapképzési szakok</a:t>
            </a:r>
          </a:p>
          <a:p>
            <a:endParaRPr lang="hu-HU" sz="2200" dirty="0" smtClean="0"/>
          </a:p>
          <a:p>
            <a:r>
              <a:rPr lang="hu-HU" dirty="0" smtClean="0"/>
              <a:t>Károly Teréz</a:t>
            </a:r>
            <a:endParaRPr lang="hu-HU" sz="2600" dirty="0" smtClean="0"/>
          </a:p>
          <a:p>
            <a:r>
              <a:rPr lang="hu-HU" sz="2600" dirty="0" smtClean="0"/>
              <a:t>06/88/623-837</a:t>
            </a:r>
          </a:p>
          <a:p>
            <a:r>
              <a:rPr lang="hu-HU" sz="2600" dirty="0" err="1" smtClean="0">
                <a:hlinkClick r:id="rId2"/>
              </a:rPr>
              <a:t>karolyt</a:t>
            </a:r>
            <a:r>
              <a:rPr lang="hu-HU" sz="2600" dirty="0" smtClean="0">
                <a:hlinkClick r:id="rId2"/>
              </a:rPr>
              <a:t>@ </a:t>
            </a:r>
            <a:r>
              <a:rPr lang="hu-HU" sz="2600" dirty="0" err="1" smtClean="0">
                <a:hlinkClick r:id="rId2"/>
              </a:rPr>
              <a:t>almos.vein.hu</a:t>
            </a:r>
            <a:r>
              <a:rPr lang="hu-HU" sz="2600" dirty="0" smtClean="0"/>
              <a:t> </a:t>
            </a:r>
            <a:endParaRPr lang="hu-HU" sz="2600" dirty="0"/>
          </a:p>
        </p:txBody>
      </p:sp>
      <p:sp>
        <p:nvSpPr>
          <p:cNvPr id="4" name="Tartalom helye 2"/>
          <p:cNvSpPr txBox="1">
            <a:spLocks/>
          </p:cNvSpPr>
          <p:nvPr/>
        </p:nvSpPr>
        <p:spPr bwMode="auto">
          <a:xfrm>
            <a:off x="5148065" y="1556792"/>
            <a:ext cx="338437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75000"/>
              <a:buFontTx/>
              <a:buBlip>
                <a:blip r:embed="rId3"/>
              </a:buBlip>
              <a:tabLst/>
              <a:defRPr/>
            </a:pPr>
            <a:r>
              <a:rPr kumimoji="0" lang="hu-H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25294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Mesterképzési szakok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75000"/>
              <a:buFontTx/>
              <a:buBlip>
                <a:blip r:embed="rId3"/>
              </a:buBlip>
              <a:tabLst/>
              <a:defRPr/>
            </a:pPr>
            <a:endParaRPr kumimoji="0" lang="hu-HU" sz="2200" b="0" i="0" u="none" strike="noStrike" kern="0" cap="none" spc="0" normalizeH="0" baseline="0" noProof="0" dirty="0" smtClean="0">
              <a:ln>
                <a:noFill/>
              </a:ln>
              <a:solidFill>
                <a:srgbClr val="25294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75000"/>
              <a:buFontTx/>
              <a:buBlip>
                <a:blip r:embed="rId3"/>
              </a:buBlip>
              <a:tabLst/>
              <a:defRPr/>
            </a:pPr>
            <a:r>
              <a:rPr lang="hu-HU" sz="3200" dirty="0" err="1" smtClean="0">
                <a:solidFill>
                  <a:srgbClr val="252946"/>
                </a:solidFill>
                <a:latin typeface="+mj-lt"/>
              </a:rPr>
              <a:t>Bollók</a:t>
            </a:r>
            <a:r>
              <a:rPr lang="hu-HU" sz="3200" dirty="0" smtClean="0">
                <a:solidFill>
                  <a:srgbClr val="252946"/>
                </a:solidFill>
                <a:latin typeface="+mj-lt"/>
              </a:rPr>
              <a:t> </a:t>
            </a:r>
            <a:r>
              <a:rPr lang="hu-HU" sz="3200" dirty="0" smtClean="0">
                <a:solidFill>
                  <a:srgbClr val="252946"/>
                </a:solidFill>
                <a:latin typeface="+mj-lt"/>
              </a:rPr>
              <a:t>Attiláné Kovács </a:t>
            </a:r>
            <a:r>
              <a:rPr lang="hu-HU" sz="3200" dirty="0" smtClean="0">
                <a:solidFill>
                  <a:srgbClr val="252946"/>
                </a:solidFill>
                <a:latin typeface="+mj-lt"/>
              </a:rPr>
              <a:t>Edit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75000"/>
              <a:buFontTx/>
              <a:buBlip>
                <a:blip r:embed="rId3"/>
              </a:buBlip>
              <a:tabLst/>
              <a:defRPr/>
            </a:pPr>
            <a:r>
              <a:rPr lang="hu-HU" sz="2600" dirty="0" smtClean="0">
                <a:solidFill>
                  <a:srgbClr val="252946"/>
                </a:solidFill>
                <a:latin typeface="+mj-lt"/>
              </a:rPr>
              <a:t>06/88/624-215</a:t>
            </a:r>
            <a:r>
              <a:rPr lang="hu-HU" sz="2600" dirty="0" smtClean="0">
                <a:solidFill>
                  <a:srgbClr val="252946"/>
                </a:solidFill>
                <a:latin typeface="+mj-lt"/>
              </a:rPr>
              <a:t>  </a:t>
            </a:r>
            <a:r>
              <a:rPr lang="hu-HU" sz="2600" b="1" dirty="0" smtClean="0">
                <a:solidFill>
                  <a:srgbClr val="252946"/>
                </a:solidFill>
                <a:latin typeface="+mj-lt"/>
              </a:rPr>
              <a:t>    </a:t>
            </a:r>
            <a:endParaRPr lang="hu-HU" sz="2600" dirty="0" smtClean="0">
              <a:solidFill>
                <a:srgbClr val="252946"/>
              </a:solidFill>
              <a:latin typeface="+mj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75000"/>
              <a:buFontTx/>
              <a:buBlip>
                <a:blip r:embed="rId3"/>
              </a:buBlip>
              <a:tabLst/>
              <a:defRPr/>
            </a:pPr>
            <a:r>
              <a:rPr lang="hu-HU" sz="2600" dirty="0" err="1" smtClean="0">
                <a:solidFill>
                  <a:srgbClr val="252946"/>
                </a:solidFill>
                <a:latin typeface="+mj-lt"/>
                <a:hlinkClick r:id="rId4" tooltip="mailto:bollokedit@gtk.uni-pannon.hu"/>
              </a:rPr>
              <a:t>bollokedit</a:t>
            </a:r>
            <a:r>
              <a:rPr lang="hu-HU" sz="2600" dirty="0" smtClean="0">
                <a:solidFill>
                  <a:srgbClr val="252946"/>
                </a:solidFill>
                <a:latin typeface="+mj-lt"/>
                <a:hlinkClick r:id="rId4" tooltip="mailto:bollokedit@gtk.uni-pannon.hu"/>
              </a:rPr>
              <a:t>@ </a:t>
            </a:r>
            <a:r>
              <a:rPr lang="hu-HU" sz="2600" dirty="0" err="1" smtClean="0">
                <a:solidFill>
                  <a:srgbClr val="252946"/>
                </a:solidFill>
                <a:latin typeface="+mj-lt"/>
                <a:hlinkClick r:id="rId4" tooltip="mailto:bollokedit@gtk.uni-pannon.hu"/>
              </a:rPr>
              <a:t>gtk.uni-pannon.hu</a:t>
            </a:r>
            <a:endParaRPr lang="hu-HU" sz="2600" dirty="0" smtClean="0">
              <a:solidFill>
                <a:srgbClr val="252946"/>
              </a:solidFill>
              <a:latin typeface="+mj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75000"/>
              <a:buFontTx/>
              <a:buBlip>
                <a:blip r:embed="rId3"/>
              </a:buBlip>
              <a:tabLst/>
              <a:defRPr/>
            </a:pPr>
            <a:endParaRPr kumimoji="0" lang="hu-HU" sz="3200" b="0" i="0" u="none" strike="noStrike" kern="0" cap="none" spc="0" normalizeH="0" baseline="0" noProof="0" dirty="0" smtClean="0">
              <a:ln>
                <a:noFill/>
              </a:ln>
              <a:solidFill>
                <a:srgbClr val="25294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75000"/>
              <a:buFontTx/>
              <a:buBlip>
                <a:blip r:embed="rId3"/>
              </a:buBlip>
              <a:tabLst/>
              <a:defRPr/>
            </a:pPr>
            <a:endParaRPr kumimoji="0" lang="hu-HU" sz="2200" b="0" i="0" u="none" strike="noStrike" kern="0" cap="none" spc="0" normalizeH="0" baseline="0" noProof="0" dirty="0" smtClean="0">
              <a:ln>
                <a:noFill/>
              </a:ln>
              <a:solidFill>
                <a:srgbClr val="25294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75000"/>
              <a:buFontTx/>
              <a:buBlip>
                <a:blip r:embed="rId3"/>
              </a:buBlip>
              <a:tabLst/>
              <a:defRPr/>
            </a:pPr>
            <a:endParaRPr kumimoji="0" lang="hu-HU" sz="2200" b="0" i="0" u="none" strike="noStrike" kern="0" cap="none" spc="0" normalizeH="0" baseline="0" noProof="0" dirty="0" smtClean="0">
              <a:ln>
                <a:noFill/>
              </a:ln>
              <a:solidFill>
                <a:srgbClr val="25294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Kiemelt egyetemi rendezvények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08175" y="2143397"/>
            <a:ext cx="6778625" cy="4525963"/>
          </a:xfrm>
        </p:spPr>
        <p:txBody>
          <a:bodyPr/>
          <a:lstStyle/>
          <a:p>
            <a:r>
              <a:rPr lang="hu-HU" sz="2400" b="1" i="1" dirty="0" smtClean="0"/>
              <a:t>Gólyabál: </a:t>
            </a:r>
            <a:r>
              <a:rPr lang="hu-HU" sz="2400" dirty="0" smtClean="0"/>
              <a:t>2012. november közepe</a:t>
            </a:r>
          </a:p>
          <a:p>
            <a:r>
              <a:rPr lang="hu-HU" sz="2400" b="1" i="1" dirty="0" smtClean="0"/>
              <a:t>ITDK: </a:t>
            </a:r>
            <a:r>
              <a:rPr lang="hu-HU" sz="2400" dirty="0" smtClean="0"/>
              <a:t>2012</a:t>
            </a:r>
            <a:r>
              <a:rPr lang="hu-HU" sz="2400" dirty="0"/>
              <a:t>. november 14. </a:t>
            </a:r>
            <a:endParaRPr lang="hu-HU" sz="2400" dirty="0" smtClean="0"/>
          </a:p>
          <a:p>
            <a:r>
              <a:rPr lang="hu-HU" sz="2400" b="1" i="1" dirty="0" smtClean="0"/>
              <a:t>VEN: </a:t>
            </a:r>
            <a:r>
              <a:rPr lang="hu-HU" sz="2400" dirty="0"/>
              <a:t>2013. április 29. május 3. </a:t>
            </a:r>
            <a:endParaRPr lang="hu-HU" sz="2400" dirty="0" smtClean="0"/>
          </a:p>
          <a:p>
            <a:pPr marL="0" indent="0">
              <a:buNone/>
            </a:pPr>
            <a:r>
              <a:rPr lang="hu-HU" sz="2400" dirty="0"/>
              <a:t>	</a:t>
            </a:r>
            <a:r>
              <a:rPr lang="hu-HU" sz="2400" dirty="0" smtClean="0"/>
              <a:t>oktatási szünet: május </a:t>
            </a:r>
            <a:r>
              <a:rPr lang="hu-HU" sz="2400" dirty="0"/>
              <a:t>2-3. </a:t>
            </a:r>
            <a:r>
              <a:rPr lang="hu-HU" sz="2400" dirty="0" smtClean="0"/>
              <a:t> </a:t>
            </a:r>
            <a:endParaRPr lang="hu-HU" sz="2400" dirty="0"/>
          </a:p>
          <a:p>
            <a:r>
              <a:rPr lang="hu-HU" sz="2400" b="1" i="1" dirty="0" smtClean="0"/>
              <a:t>Balaton Regatta: </a:t>
            </a:r>
            <a:r>
              <a:rPr lang="hu-HU" sz="2400" dirty="0"/>
              <a:t>2013. május 17. </a:t>
            </a:r>
            <a:endParaRPr lang="hu-HU" sz="2400" dirty="0" smtClean="0"/>
          </a:p>
          <a:p>
            <a:r>
              <a:rPr lang="hu-HU" sz="2400" b="1" i="1" dirty="0" smtClean="0"/>
              <a:t>OTDK: </a:t>
            </a:r>
            <a:r>
              <a:rPr lang="hu-HU" sz="2400" dirty="0" smtClean="0"/>
              <a:t>2013. április </a:t>
            </a:r>
            <a:r>
              <a:rPr lang="hu-HU" sz="2400" dirty="0"/>
              <a:t>18-20., </a:t>
            </a:r>
          </a:p>
          <a:p>
            <a:pPr marL="0" indent="0">
              <a:buNone/>
            </a:pPr>
            <a:r>
              <a:rPr lang="hu-HU" sz="2400" dirty="0" smtClean="0"/>
              <a:t>	kollégiumi </a:t>
            </a:r>
            <a:r>
              <a:rPr lang="hu-HU" sz="2400" dirty="0"/>
              <a:t>kiköltözés április 17-20</a:t>
            </a:r>
            <a:r>
              <a:rPr lang="hu-HU" sz="2400" dirty="0" smtClean="0"/>
              <a:t>.!</a:t>
            </a:r>
            <a:endParaRPr lang="hu-HU" sz="2400" dirty="0"/>
          </a:p>
        </p:txBody>
      </p:sp>
    </p:spTree>
    <p:extLst>
      <p:ext uri="{BB962C8B-B14F-4D97-AF65-F5344CB8AC3E}">
        <p14:creationId xmlns="" xmlns:p14="http://schemas.microsoft.com/office/powerpoint/2010/main" val="371821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800" dirty="0" smtClean="0"/>
              <a:t>Akikre kiemelten büszkék vagyunk 2012-ben…</a:t>
            </a:r>
            <a:endParaRPr lang="hu-HU" sz="3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79712" y="1600200"/>
            <a:ext cx="6768753" cy="4525963"/>
          </a:xfrm>
        </p:spPr>
        <p:txBody>
          <a:bodyPr/>
          <a:lstStyle/>
          <a:p>
            <a:r>
              <a:rPr lang="hu-HU" sz="2400" i="1" dirty="0" smtClean="0"/>
              <a:t>Kovács Tamás, </a:t>
            </a:r>
            <a:r>
              <a:rPr lang="hu-HU" sz="2400" i="1" dirty="0" err="1" smtClean="0"/>
              <a:t>közg</a:t>
            </a:r>
            <a:r>
              <a:rPr lang="hu-HU" sz="2400" i="1" dirty="0" smtClean="0"/>
              <a:t>. elemző mesterszak - </a:t>
            </a:r>
            <a:r>
              <a:rPr lang="hu-HU" sz="2400" b="1" dirty="0" smtClean="0"/>
              <a:t>Londoni Olimpia</a:t>
            </a:r>
          </a:p>
          <a:p>
            <a:r>
              <a:rPr lang="hu-HU" sz="2400" i="1" dirty="0" err="1" smtClean="0"/>
              <a:t>Szenteleki</a:t>
            </a:r>
            <a:r>
              <a:rPr lang="hu-HU" sz="2400" i="1" dirty="0" smtClean="0"/>
              <a:t> </a:t>
            </a:r>
            <a:r>
              <a:rPr lang="hu-HU" sz="2400" i="1" dirty="0"/>
              <a:t>Cintia, n</a:t>
            </a:r>
            <a:r>
              <a:rPr lang="hu-HU" sz="2400" i="1" dirty="0" smtClean="0"/>
              <a:t>emz. gazdálkodás szak </a:t>
            </a:r>
            <a:r>
              <a:rPr lang="hu-HU" sz="2400" dirty="0" smtClean="0"/>
              <a:t>– </a:t>
            </a:r>
            <a:r>
              <a:rPr lang="hu-HU" sz="2400" b="1" dirty="0" smtClean="0"/>
              <a:t>GE </a:t>
            </a:r>
            <a:r>
              <a:rPr lang="hu-HU" sz="2400" b="1" dirty="0" err="1" smtClean="0"/>
              <a:t>Foundation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Scholarship</a:t>
            </a:r>
            <a:r>
              <a:rPr lang="hu-HU" sz="2400" b="1" dirty="0" smtClean="0"/>
              <a:t> ösztöndíj</a:t>
            </a:r>
          </a:p>
          <a:p>
            <a:r>
              <a:rPr lang="hu-HU" sz="2400" i="1" dirty="0" smtClean="0"/>
              <a:t>Veress Sarolta, </a:t>
            </a:r>
            <a:r>
              <a:rPr lang="hu-HU" sz="2400" i="1" dirty="0" err="1" smtClean="0"/>
              <a:t>id.forg</a:t>
            </a:r>
            <a:r>
              <a:rPr lang="hu-HU" sz="2400" i="1" dirty="0" smtClean="0"/>
              <a:t>. és szálloda szak – </a:t>
            </a:r>
            <a:r>
              <a:rPr lang="hu-HU" sz="2400" b="1" dirty="0" smtClean="0"/>
              <a:t>szakmai szakdolgozat pályázat 3. hely </a:t>
            </a:r>
          </a:p>
          <a:p>
            <a:r>
              <a:rPr lang="hu-HU" sz="2350" i="1" dirty="0"/>
              <a:t>Domján Enikő </a:t>
            </a:r>
            <a:r>
              <a:rPr lang="hu-HU" sz="2350" i="1" dirty="0" smtClean="0"/>
              <a:t>Mária, turizmus alapszak, </a:t>
            </a:r>
            <a:r>
              <a:rPr lang="hu-HU" sz="2350" i="1" dirty="0"/>
              <a:t>Horváth </a:t>
            </a:r>
            <a:r>
              <a:rPr lang="hu-HU" sz="2350" i="1" dirty="0" smtClean="0"/>
              <a:t>Barbara, számvitel </a:t>
            </a:r>
            <a:r>
              <a:rPr lang="hu-HU" sz="2350" i="1" dirty="0" err="1" smtClean="0"/>
              <a:t>mestersz</a:t>
            </a:r>
            <a:r>
              <a:rPr lang="hu-HU" sz="2350" i="1" dirty="0" smtClean="0"/>
              <a:t>., Muszka </a:t>
            </a:r>
            <a:r>
              <a:rPr lang="hu-HU" sz="2350" i="1" dirty="0"/>
              <a:t>Aliz </a:t>
            </a:r>
            <a:r>
              <a:rPr lang="hu-HU" sz="2350" i="1" dirty="0" smtClean="0"/>
              <a:t>Beatrice, </a:t>
            </a:r>
            <a:r>
              <a:rPr lang="hu-HU" sz="2350" i="1" dirty="0" err="1" smtClean="0"/>
              <a:t>vez</a:t>
            </a:r>
            <a:r>
              <a:rPr lang="hu-HU" sz="2350" i="1" dirty="0" smtClean="0"/>
              <a:t>. </a:t>
            </a:r>
            <a:r>
              <a:rPr lang="hu-HU" sz="2350" i="1" dirty="0"/>
              <a:t>és </a:t>
            </a:r>
            <a:r>
              <a:rPr lang="hu-HU" sz="2350" i="1" dirty="0" smtClean="0"/>
              <a:t>szerv. </a:t>
            </a:r>
            <a:r>
              <a:rPr lang="hu-HU" sz="2350" i="1" dirty="0" err="1"/>
              <a:t>m</a:t>
            </a:r>
            <a:r>
              <a:rPr lang="hu-HU" sz="2350" i="1" dirty="0" err="1" smtClean="0"/>
              <a:t>estersz</a:t>
            </a:r>
            <a:r>
              <a:rPr lang="hu-HU" sz="2350" i="1" dirty="0" smtClean="0"/>
              <a:t>. Simon Brigitta, számvitel mesterszak - </a:t>
            </a:r>
            <a:r>
              <a:rPr lang="hu-HU" sz="2300" b="1" dirty="0" err="1"/>
              <a:t>Susánszky</a:t>
            </a:r>
            <a:r>
              <a:rPr lang="hu-HU" sz="2300" b="1" dirty="0"/>
              <a:t> János Nemzetközi Esettanulmány-megoldó </a:t>
            </a:r>
            <a:r>
              <a:rPr lang="hu-HU" sz="2300" b="1" dirty="0" smtClean="0"/>
              <a:t>Emlékverseny I. helyezés</a:t>
            </a:r>
          </a:p>
          <a:p>
            <a:pPr marL="0" indent="0">
              <a:buNone/>
            </a:pPr>
            <a:endParaRPr lang="hu-HU" sz="2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68723" y="1785834"/>
            <a:ext cx="1760403" cy="1355134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0720" b="31464"/>
          <a:stretch/>
        </p:blipFill>
        <p:spPr>
          <a:xfrm>
            <a:off x="-183610" y="3308101"/>
            <a:ext cx="1875290" cy="1345035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3988"/>
          <a:stretch/>
        </p:blipFill>
        <p:spPr>
          <a:xfrm>
            <a:off x="-208000" y="4843384"/>
            <a:ext cx="1899680" cy="14839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432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Szaktájékoztatók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b="1" dirty="0" smtClean="0"/>
              <a:t>A2</a:t>
            </a:r>
            <a:r>
              <a:rPr lang="hu-HU" sz="2400" dirty="0" smtClean="0"/>
              <a:t>-es </a:t>
            </a:r>
            <a:r>
              <a:rPr lang="hu-HU" sz="2400" dirty="0" smtClean="0"/>
              <a:t>teremben </a:t>
            </a:r>
            <a:r>
              <a:rPr lang="hu-HU" sz="2400" dirty="0" smtClean="0"/>
              <a:t>Emberi erőforrás szak (alapképzés), Vezetés szervezés (mester), MBA</a:t>
            </a:r>
          </a:p>
          <a:p>
            <a:r>
              <a:rPr lang="hu-HU" sz="2400" b="1" dirty="0" smtClean="0"/>
              <a:t>A8</a:t>
            </a:r>
            <a:r>
              <a:rPr lang="hu-HU" sz="2400" dirty="0" smtClean="0"/>
              <a:t>-as teremben Műszaki menedzser (alapképzés, és mester), Logisztika menedzsment (mester)</a:t>
            </a:r>
          </a:p>
          <a:p>
            <a:r>
              <a:rPr lang="hu-HU" sz="2400" b="1" dirty="0" smtClean="0"/>
              <a:t>A02</a:t>
            </a:r>
            <a:r>
              <a:rPr lang="hu-HU" sz="2400" dirty="0" smtClean="0"/>
              <a:t>-es teremben Pénzügy és számvitel szak (alapképzés) és Számvitel (mester)</a:t>
            </a:r>
          </a:p>
          <a:p>
            <a:r>
              <a:rPr lang="hu-HU" sz="2400" b="1" dirty="0" smtClean="0"/>
              <a:t>A204</a:t>
            </a:r>
            <a:r>
              <a:rPr lang="hu-HU" sz="2400" dirty="0" smtClean="0"/>
              <a:t>-es Kari Könyvtárban Turizmus-vendéglátás szak</a:t>
            </a:r>
          </a:p>
          <a:p>
            <a:r>
              <a:rPr lang="hu-HU" sz="2400" b="1" dirty="0" smtClean="0"/>
              <a:t>A05</a:t>
            </a:r>
            <a:r>
              <a:rPr lang="hu-HU" sz="2400" dirty="0" smtClean="0"/>
              <a:t>-ös teremben Gazdálkodás és menedzsment szak</a:t>
            </a:r>
          </a:p>
          <a:p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08175" y="2636912"/>
            <a:ext cx="6778625" cy="3489251"/>
          </a:xfrm>
        </p:spPr>
        <p:txBody>
          <a:bodyPr/>
          <a:lstStyle/>
          <a:p>
            <a:r>
              <a:rPr lang="hu-HU" sz="3600" dirty="0" smtClean="0"/>
              <a:t>Köszönöm a figyelmet és eredményes tanévet kívánok!</a:t>
            </a:r>
            <a:endParaRPr lang="hu-H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7452320" cy="1143000"/>
          </a:xfrm>
        </p:spPr>
        <p:txBody>
          <a:bodyPr/>
          <a:lstStyle/>
          <a:p>
            <a:r>
              <a:rPr lang="hu-HU" sz="3800" dirty="0" smtClean="0"/>
              <a:t>Felsőoktatási Minőségi Díj 2008. </a:t>
            </a:r>
            <a:endParaRPr lang="hu-HU" sz="3800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9541" r="14803"/>
          <a:stretch/>
        </p:blipFill>
        <p:spPr>
          <a:xfrm>
            <a:off x="1087821" y="1803253"/>
            <a:ext cx="1954924" cy="4866107"/>
          </a:xfrm>
        </p:spPr>
      </p:pic>
      <p:sp>
        <p:nvSpPr>
          <p:cNvPr id="6" name="Tartalom helye 2"/>
          <p:cNvSpPr txBox="1">
            <a:spLocks/>
          </p:cNvSpPr>
          <p:nvPr/>
        </p:nvSpPr>
        <p:spPr bwMode="auto">
          <a:xfrm>
            <a:off x="3203848" y="1772816"/>
            <a:ext cx="5482952" cy="4353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3200">
                <a:solidFill>
                  <a:srgbClr val="25294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2800">
                <a:solidFill>
                  <a:srgbClr val="25294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2400">
                <a:solidFill>
                  <a:srgbClr val="25294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2000">
                <a:solidFill>
                  <a:srgbClr val="25294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2000">
                <a:solidFill>
                  <a:srgbClr val="25294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2000">
                <a:solidFill>
                  <a:srgbClr val="25294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2000">
                <a:solidFill>
                  <a:srgbClr val="25294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2000">
                <a:solidFill>
                  <a:srgbClr val="25294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Blip>
                <a:blip r:embed="rId3"/>
              </a:buBlip>
              <a:defRPr sz="2000">
                <a:solidFill>
                  <a:srgbClr val="252946"/>
                </a:solidFill>
                <a:latin typeface="+mn-lt"/>
              </a:defRPr>
            </a:lvl9pPr>
          </a:lstStyle>
          <a:p>
            <a:r>
              <a:rPr lang="hu-HU" sz="2600" i="1" dirty="0" smtClean="0"/>
              <a:t>Országban elsőként ítélte oda a minisztérium szervezeti egység kategóriában a </a:t>
            </a:r>
            <a:r>
              <a:rPr lang="hu-HU" sz="2600" i="1" dirty="0" err="1" smtClean="0"/>
              <a:t>PE-GTK-nak</a:t>
            </a:r>
            <a:r>
              <a:rPr lang="hu-HU" sz="2600" i="1" dirty="0" smtClean="0"/>
              <a:t>.</a:t>
            </a:r>
          </a:p>
          <a:p>
            <a:r>
              <a:rPr lang="hu-HU" sz="2600" dirty="0" smtClean="0"/>
              <a:t>Értékelési szempontok:</a:t>
            </a:r>
          </a:p>
          <a:p>
            <a:pPr lvl="1"/>
            <a:r>
              <a:rPr lang="hu-HU" sz="2200" i="1" dirty="0" smtClean="0"/>
              <a:t>Oktatás</a:t>
            </a:r>
          </a:p>
          <a:p>
            <a:pPr lvl="1"/>
            <a:r>
              <a:rPr lang="hu-HU" sz="2200" i="1" dirty="0" smtClean="0"/>
              <a:t>Infrastruktúra</a:t>
            </a:r>
          </a:p>
          <a:p>
            <a:pPr lvl="1"/>
            <a:r>
              <a:rPr lang="hu-HU" sz="2200" i="1" dirty="0" smtClean="0"/>
              <a:t>Hallgatói elégedettség</a:t>
            </a:r>
          </a:p>
          <a:p>
            <a:pPr lvl="1"/>
            <a:r>
              <a:rPr lang="hu-HU" sz="2200" i="1" dirty="0" smtClean="0"/>
              <a:t>Vállalati partnerekkel való együttműködés</a:t>
            </a:r>
          </a:p>
          <a:p>
            <a:pPr lvl="1"/>
            <a:r>
              <a:rPr lang="hu-HU" sz="2200" i="1" dirty="0" smtClean="0"/>
              <a:t>Tehetséggondozás</a:t>
            </a:r>
          </a:p>
          <a:p>
            <a:pPr lvl="1"/>
            <a:r>
              <a:rPr lang="hu-HU" sz="2200" i="1" dirty="0" smtClean="0"/>
              <a:t>Nemzetközi lehetőségek</a:t>
            </a:r>
          </a:p>
          <a:p>
            <a:pPr lvl="1"/>
            <a:r>
              <a:rPr lang="hu-HU" sz="2200" i="1" dirty="0" smtClean="0"/>
              <a:t>…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99589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000" dirty="0" smtClean="0"/>
              <a:t>Az egyetem szervezeti felépítése (részlet)</a:t>
            </a:r>
            <a:endParaRPr lang="hu-HU" sz="4000" dirty="0"/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40542389"/>
              </p:ext>
            </p:extLst>
          </p:nvPr>
        </p:nvGraphicFramePr>
        <p:xfrm>
          <a:off x="1908175" y="1600200"/>
          <a:ext cx="6778625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Lekerekített téglalap 7"/>
          <p:cNvSpPr/>
          <p:nvPr/>
        </p:nvSpPr>
        <p:spPr>
          <a:xfrm>
            <a:off x="1835696" y="2636912"/>
            <a:ext cx="2952328" cy="1296144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fa</a:t>
            </a: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>
            <a:off x="1783342" y="2756247"/>
            <a:ext cx="307669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200" dirty="0" smtClean="0">
                <a:latin typeface="+mj-lt"/>
              </a:rPr>
              <a:t>Oktatási Igazgatóság – </a:t>
            </a:r>
            <a:r>
              <a:rPr lang="hu-HU" sz="2200" i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O</a:t>
            </a:r>
            <a:r>
              <a:rPr lang="hu-HU" sz="2200" i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ktatási igazgató:</a:t>
            </a:r>
          </a:p>
          <a:p>
            <a:pPr algn="ctr"/>
            <a:r>
              <a:rPr lang="hu-HU" i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Dr. Nagyné dr. </a:t>
            </a:r>
            <a:r>
              <a:rPr lang="hu-HU" i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Stribl</a:t>
            </a:r>
            <a:r>
              <a:rPr lang="hu-HU" i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Tünde</a:t>
            </a:r>
            <a:endParaRPr lang="hu-HU" i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Lekerekített téglalap 9"/>
          <p:cNvSpPr/>
          <p:nvPr/>
        </p:nvSpPr>
        <p:spPr>
          <a:xfrm>
            <a:off x="1855350" y="4077072"/>
            <a:ext cx="2932674" cy="1008112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 smtClean="0"/>
              <a:t>faOktatás</a:t>
            </a:r>
            <a:endParaRPr lang="hu-HU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1855350" y="4221088"/>
            <a:ext cx="29326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200" dirty="0" smtClean="0">
                <a:latin typeface="+mj-lt"/>
              </a:rPr>
              <a:t>Oktatási ügyintézők</a:t>
            </a:r>
          </a:p>
          <a:p>
            <a:pPr algn="ctr"/>
            <a:r>
              <a:rPr lang="hu-HU" sz="2200" i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s</a:t>
            </a:r>
            <a:r>
              <a:rPr lang="hu-HU" sz="2200" i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zakonként</a:t>
            </a:r>
            <a:endParaRPr lang="hu-HU" sz="2200" i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0992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A Kar felépítése (részlet)</a:t>
            </a:r>
            <a:endParaRPr lang="hu-HU" dirty="0">
              <a:solidFill>
                <a:schemeClr val="tx1"/>
              </a:solidFill>
            </a:endParaRPr>
          </a:p>
        </p:txBody>
      </p:sp>
      <p:graphicFrame>
        <p:nvGraphicFramePr>
          <p:cNvPr id="6" name="Tartalom helye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066687981"/>
              </p:ext>
            </p:extLst>
          </p:nvPr>
        </p:nvGraphicFramePr>
        <p:xfrm>
          <a:off x="2060575" y="1340768"/>
          <a:ext cx="6778625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Lekerekített téglalap 6"/>
          <p:cNvSpPr/>
          <p:nvPr/>
        </p:nvSpPr>
        <p:spPr>
          <a:xfrm>
            <a:off x="5652120" y="1628800"/>
            <a:ext cx="3168352" cy="7920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f</a:t>
            </a:r>
            <a:endParaRPr lang="hu-HU" dirty="0"/>
          </a:p>
        </p:txBody>
      </p:sp>
      <p:sp>
        <p:nvSpPr>
          <p:cNvPr id="10" name="Lekerekített téglalap 9"/>
          <p:cNvSpPr/>
          <p:nvPr/>
        </p:nvSpPr>
        <p:spPr>
          <a:xfrm>
            <a:off x="5652120" y="2597425"/>
            <a:ext cx="3168352" cy="104759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f</a:t>
            </a:r>
            <a:endParaRPr lang="hu-HU" dirty="0"/>
          </a:p>
        </p:txBody>
      </p:sp>
      <p:sp>
        <p:nvSpPr>
          <p:cNvPr id="11" name="Lekerekített téglalap 10"/>
          <p:cNvSpPr/>
          <p:nvPr/>
        </p:nvSpPr>
        <p:spPr>
          <a:xfrm>
            <a:off x="4139952" y="3789040"/>
            <a:ext cx="4680520" cy="25922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f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5652120" y="1700808"/>
            <a:ext cx="316835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700" b="1" i="1" dirty="0" smtClean="0">
                <a:solidFill>
                  <a:schemeClr val="accent6">
                    <a:lumMod val="75000"/>
                  </a:schemeClr>
                </a:solidFill>
              </a:rPr>
              <a:t>mb. Dékán:</a:t>
            </a:r>
          </a:p>
          <a:p>
            <a:pPr algn="ctr"/>
            <a:r>
              <a:rPr lang="hu-HU" sz="1700" dirty="0" smtClean="0"/>
              <a:t>Dr. Szabó Lajos</a:t>
            </a:r>
          </a:p>
          <a:p>
            <a:pPr algn="ctr"/>
            <a:endParaRPr lang="hu-HU" sz="1700" dirty="0"/>
          </a:p>
          <a:p>
            <a:pPr algn="ctr"/>
            <a:endParaRPr lang="hu-HU" sz="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hu-HU" sz="5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hu-HU" sz="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hu-HU" sz="1700" b="1" i="1" dirty="0" err="1" smtClean="0">
                <a:solidFill>
                  <a:schemeClr val="accent6">
                    <a:lumMod val="75000"/>
                  </a:schemeClr>
                </a:solidFill>
              </a:rPr>
              <a:t>Dékánhelyettesek</a:t>
            </a:r>
            <a:r>
              <a:rPr lang="hu-HU" sz="1700" b="1" i="1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pPr algn="ctr"/>
            <a:r>
              <a:rPr lang="hu-HU" sz="1700" dirty="0" smtClean="0"/>
              <a:t>Dr. Csizmadia Tibor – oktatás</a:t>
            </a:r>
          </a:p>
          <a:p>
            <a:pPr algn="ctr"/>
            <a:r>
              <a:rPr lang="hu-HU" sz="1700" dirty="0" smtClean="0"/>
              <a:t>Dr. </a:t>
            </a:r>
            <a:r>
              <a:rPr lang="hu-HU" sz="1700" dirty="0" err="1" smtClean="0"/>
              <a:t>Böcskei</a:t>
            </a:r>
            <a:r>
              <a:rPr lang="hu-HU" sz="1700" dirty="0" smtClean="0"/>
              <a:t> Elvira – általános</a:t>
            </a:r>
          </a:p>
          <a:p>
            <a:pPr algn="ctr"/>
            <a:endParaRPr lang="hu-HU" sz="1700" dirty="0"/>
          </a:p>
          <a:p>
            <a:pPr algn="ctr"/>
            <a:endParaRPr lang="hu-HU" sz="5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hu-HU" sz="17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hu-HU" dirty="0"/>
          </a:p>
        </p:txBody>
      </p:sp>
      <p:sp>
        <p:nvSpPr>
          <p:cNvPr id="13" name="Lekerekített téglalap 12"/>
          <p:cNvSpPr/>
          <p:nvPr/>
        </p:nvSpPr>
        <p:spPr>
          <a:xfrm>
            <a:off x="2267744" y="1700808"/>
            <a:ext cx="2664296" cy="546447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f</a:t>
            </a:r>
            <a:endParaRPr lang="hu-HU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2123728" y="1785590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  <a:t>Dékáni Titkárság</a:t>
            </a:r>
          </a:p>
          <a:p>
            <a:pPr algn="ctr"/>
            <a:endParaRPr lang="hu-HU" dirty="0" smtClean="0"/>
          </a:p>
          <a:p>
            <a:pPr algn="ctr"/>
            <a:endParaRPr lang="hu-HU" dirty="0"/>
          </a:p>
        </p:txBody>
      </p:sp>
      <p:cxnSp>
        <p:nvCxnSpPr>
          <p:cNvPr id="16" name="Egyenes összekötő 15"/>
          <p:cNvCxnSpPr>
            <a:stCxn id="13" idx="3"/>
          </p:cNvCxnSpPr>
          <p:nvPr/>
        </p:nvCxnSpPr>
        <p:spPr>
          <a:xfrm flipV="1">
            <a:off x="4932040" y="1974031"/>
            <a:ext cx="720080" cy="1"/>
          </a:xfrm>
          <a:prstGeom prst="line">
            <a:avLst/>
          </a:prstGeom>
          <a:ln w="857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Lekerekített téglalap 16"/>
          <p:cNvSpPr/>
          <p:nvPr/>
        </p:nvSpPr>
        <p:spPr>
          <a:xfrm>
            <a:off x="1403648" y="3473426"/>
            <a:ext cx="2664296" cy="81967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0" name="Lekerekített téglalap 19"/>
          <p:cNvSpPr/>
          <p:nvPr/>
        </p:nvSpPr>
        <p:spPr>
          <a:xfrm>
            <a:off x="1403648" y="5646241"/>
            <a:ext cx="2664296" cy="879103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2" name="Lekerekített téglalap 21"/>
          <p:cNvSpPr/>
          <p:nvPr/>
        </p:nvSpPr>
        <p:spPr>
          <a:xfrm>
            <a:off x="1403648" y="4653136"/>
            <a:ext cx="2664296" cy="762471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1259632" y="3438286"/>
            <a:ext cx="288032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i="1" dirty="0">
                <a:solidFill>
                  <a:schemeClr val="accent6">
                    <a:lumMod val="75000"/>
                  </a:schemeClr>
                </a:solidFill>
              </a:rPr>
              <a:t>Nemzetközi </a:t>
            </a:r>
            <a: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  <a:t>Központ vezetője:</a:t>
            </a:r>
          </a:p>
          <a:p>
            <a:pPr algn="ctr"/>
            <a:r>
              <a:rPr lang="hu-HU" dirty="0" smtClean="0"/>
              <a:t>Dr. Vastag Gyula</a:t>
            </a:r>
            <a:endParaRPr lang="hu-HU" dirty="0"/>
          </a:p>
          <a:p>
            <a:pPr algn="ctr"/>
            <a:endParaRPr lang="hu-HU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hu-HU" sz="5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  <a:t>Hallgatói referens (belföldi kérdések):</a:t>
            </a:r>
          </a:p>
          <a:p>
            <a:pPr algn="ctr"/>
            <a:r>
              <a:rPr lang="hu-HU" dirty="0" smtClean="0"/>
              <a:t>Iván Katalin</a:t>
            </a:r>
            <a:endParaRPr lang="hu-HU" b="1" i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hu-HU" sz="1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  <a:t>Levelező ügyintéző:</a:t>
            </a:r>
          </a:p>
          <a:p>
            <a:pPr algn="ctr"/>
            <a:r>
              <a:rPr lang="hu-HU" dirty="0" smtClean="0"/>
              <a:t>Károly Teréz</a:t>
            </a:r>
          </a:p>
          <a:p>
            <a:pPr algn="ctr"/>
            <a:r>
              <a:rPr lang="hu-HU" dirty="0" err="1" smtClean="0"/>
              <a:t>Bollók</a:t>
            </a:r>
            <a:r>
              <a:rPr lang="hu-HU" dirty="0" smtClean="0"/>
              <a:t> Edit</a:t>
            </a:r>
          </a:p>
          <a:p>
            <a:pPr algn="ctr"/>
            <a:endParaRPr lang="hu-HU" b="1" i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4067944" y="3827943"/>
            <a:ext cx="4824536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700" b="1" i="1" dirty="0">
                <a:solidFill>
                  <a:schemeClr val="accent6">
                    <a:lumMod val="75000"/>
                  </a:schemeClr>
                </a:solidFill>
              </a:rPr>
              <a:t>Tanszékvezetők:</a:t>
            </a:r>
          </a:p>
          <a:p>
            <a:pPr algn="ctr"/>
            <a:r>
              <a:rPr lang="hu-HU" sz="1700" dirty="0" smtClean="0"/>
              <a:t>Alkalmazott Gazdaságtan </a:t>
            </a:r>
            <a:r>
              <a:rPr lang="hu-HU" sz="1700" dirty="0"/>
              <a:t>– Dr. Molnár Tamás</a:t>
            </a:r>
          </a:p>
          <a:p>
            <a:pPr algn="ctr"/>
            <a:r>
              <a:rPr lang="hu-HU" sz="1700" dirty="0"/>
              <a:t>Közgazdaságtan - Dr. Kiss Károly Miklós</a:t>
            </a:r>
          </a:p>
          <a:p>
            <a:pPr algn="ctr"/>
            <a:r>
              <a:rPr lang="hu-HU" sz="1700" dirty="0"/>
              <a:t>Kvantitatív Módszerek </a:t>
            </a:r>
            <a:r>
              <a:rPr lang="hu-HU" sz="1700" dirty="0" smtClean="0"/>
              <a:t>– Dr. </a:t>
            </a:r>
            <a:r>
              <a:rPr lang="hu-HU" sz="1700" dirty="0" err="1" smtClean="0"/>
              <a:t>Telcs</a:t>
            </a:r>
            <a:r>
              <a:rPr lang="hu-HU" sz="1700" dirty="0" smtClean="0"/>
              <a:t> András </a:t>
            </a:r>
            <a:endParaRPr lang="hu-HU" sz="1700" dirty="0"/>
          </a:p>
          <a:p>
            <a:pPr algn="ctr"/>
            <a:r>
              <a:rPr lang="hu-HU" sz="1700" dirty="0"/>
              <a:t>Nemzetközi Gazdaságtan </a:t>
            </a:r>
            <a:r>
              <a:rPr lang="hu-HU" sz="1700" dirty="0" smtClean="0"/>
              <a:t>– Dr. Halmai Péter</a:t>
            </a:r>
            <a:endParaRPr lang="hu-HU" sz="1700" dirty="0"/>
          </a:p>
          <a:p>
            <a:pPr algn="ctr"/>
            <a:r>
              <a:rPr lang="hu-HU" sz="1700" dirty="0"/>
              <a:t>Pénzügytan </a:t>
            </a:r>
            <a:r>
              <a:rPr lang="hu-HU" sz="1700" dirty="0" smtClean="0"/>
              <a:t>– Dr. Mihályi Péter</a:t>
            </a:r>
            <a:endParaRPr lang="hu-HU" sz="1700" dirty="0"/>
          </a:p>
          <a:p>
            <a:pPr algn="ctr"/>
            <a:r>
              <a:rPr lang="hu-HU" sz="1700" dirty="0"/>
              <a:t>Számvitel és </a:t>
            </a:r>
            <a:r>
              <a:rPr lang="hu-HU" sz="1700" dirty="0" err="1"/>
              <a:t>Controlling</a:t>
            </a:r>
            <a:r>
              <a:rPr lang="hu-HU" sz="1700" dirty="0"/>
              <a:t> </a:t>
            </a:r>
            <a:r>
              <a:rPr lang="hu-HU" sz="1700" dirty="0" smtClean="0"/>
              <a:t>– Dr. </a:t>
            </a:r>
            <a:r>
              <a:rPr lang="hu-HU" sz="1700" dirty="0" err="1" smtClean="0"/>
              <a:t>Böcskei</a:t>
            </a:r>
            <a:r>
              <a:rPr lang="hu-HU" sz="1700" dirty="0" smtClean="0"/>
              <a:t> Elvira</a:t>
            </a:r>
            <a:endParaRPr lang="hu-HU" sz="1700" dirty="0"/>
          </a:p>
          <a:p>
            <a:pPr algn="ctr"/>
            <a:r>
              <a:rPr lang="hu-HU" sz="1700" dirty="0"/>
              <a:t>Szervezési és Vezetési </a:t>
            </a:r>
            <a:r>
              <a:rPr lang="hu-HU" sz="1700" dirty="0" smtClean="0"/>
              <a:t>– Dr. Szabó Lajos</a:t>
            </a:r>
            <a:endParaRPr lang="hu-HU" sz="1700" dirty="0"/>
          </a:p>
          <a:p>
            <a:pPr algn="ctr"/>
            <a:r>
              <a:rPr lang="hu-HU" sz="1700" dirty="0"/>
              <a:t>Turizmus </a:t>
            </a:r>
            <a:r>
              <a:rPr lang="hu-HU" sz="1700" dirty="0" smtClean="0"/>
              <a:t>– Dr. Jancsik András</a:t>
            </a:r>
            <a:endParaRPr lang="hu-HU" sz="1700" dirty="0"/>
          </a:p>
          <a:p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214241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Képzési szerkezet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412776"/>
            <a:ext cx="5256584" cy="5256584"/>
          </a:xfrm>
        </p:spPr>
      </p:pic>
    </p:spTree>
    <p:extLst>
      <p:ext uri="{BB962C8B-B14F-4D97-AF65-F5344CB8AC3E}">
        <p14:creationId xmlns="" xmlns:p14="http://schemas.microsoft.com/office/powerpoint/2010/main" val="196015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000" dirty="0" smtClean="0"/>
              <a:t>A 2012/2013. tanév </a:t>
            </a:r>
            <a:br>
              <a:rPr lang="hu-HU" sz="4000" dirty="0" smtClean="0"/>
            </a:br>
            <a:r>
              <a:rPr lang="hu-HU" sz="4000" dirty="0" smtClean="0"/>
              <a:t>1. félévének időbeosztása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08175" y="1567333"/>
            <a:ext cx="6778625" cy="4525963"/>
          </a:xfrm>
        </p:spPr>
        <p:txBody>
          <a:bodyPr/>
          <a:lstStyle/>
          <a:p>
            <a:endParaRPr lang="hu-HU" sz="2200" dirty="0"/>
          </a:p>
          <a:p>
            <a:r>
              <a:rPr lang="hu-HU" sz="2200" b="1" i="1" dirty="0" smtClean="0"/>
              <a:t>Szorgalmi </a:t>
            </a:r>
            <a:r>
              <a:rPr lang="hu-HU" sz="2200" b="1" i="1" dirty="0"/>
              <a:t>időszak: </a:t>
            </a:r>
            <a:endParaRPr lang="hu-HU" sz="2200" b="1" i="1" dirty="0" smtClean="0"/>
          </a:p>
          <a:p>
            <a:pPr marL="0" indent="0">
              <a:buNone/>
            </a:pPr>
            <a:r>
              <a:rPr lang="hu-HU" sz="2200" b="1" i="1" dirty="0"/>
              <a:t>	</a:t>
            </a:r>
            <a:r>
              <a:rPr lang="hu-HU" sz="2200" dirty="0" smtClean="0"/>
              <a:t>2012</a:t>
            </a:r>
            <a:r>
              <a:rPr lang="hu-HU" sz="2200" dirty="0"/>
              <a:t>. szeptember </a:t>
            </a:r>
            <a:r>
              <a:rPr lang="hu-HU" sz="2200" dirty="0" smtClean="0"/>
              <a:t>8.. </a:t>
            </a:r>
            <a:r>
              <a:rPr lang="hu-HU" sz="2200" dirty="0"/>
              <a:t>- december 14. </a:t>
            </a:r>
            <a:r>
              <a:rPr lang="hu-HU" sz="2200" dirty="0" smtClean="0"/>
              <a:t> </a:t>
            </a:r>
            <a:endParaRPr lang="hu-HU" sz="2200" dirty="0"/>
          </a:p>
          <a:p>
            <a:r>
              <a:rPr lang="hu-HU" sz="2200" b="1" i="1" dirty="0" smtClean="0"/>
              <a:t>Őszi </a:t>
            </a:r>
            <a:r>
              <a:rPr lang="hu-HU" sz="2200" b="1" i="1" dirty="0"/>
              <a:t>szünet: </a:t>
            </a:r>
            <a:r>
              <a:rPr lang="hu-HU" sz="2200" dirty="0"/>
              <a:t>2012. október 22</a:t>
            </a:r>
            <a:r>
              <a:rPr lang="hu-HU" sz="2200" dirty="0" smtClean="0"/>
              <a:t>., </a:t>
            </a:r>
            <a:r>
              <a:rPr lang="hu-HU" sz="2200" dirty="0"/>
              <a:t>november </a:t>
            </a:r>
            <a:r>
              <a:rPr lang="hu-HU" sz="2200" dirty="0" smtClean="0"/>
              <a:t>2. </a:t>
            </a:r>
            <a:endParaRPr lang="hu-HU" sz="2200" dirty="0"/>
          </a:p>
          <a:p>
            <a:r>
              <a:rPr lang="hu-HU" sz="2200" b="1" i="1" dirty="0" smtClean="0"/>
              <a:t>Szorgalmi </a:t>
            </a:r>
            <a:r>
              <a:rPr lang="hu-HU" sz="2200" b="1" i="1" dirty="0"/>
              <a:t>időszak vége: </a:t>
            </a:r>
            <a:endParaRPr lang="hu-HU" sz="2200" b="1" i="1" dirty="0" smtClean="0"/>
          </a:p>
          <a:p>
            <a:pPr marL="0" indent="0">
              <a:buNone/>
            </a:pPr>
            <a:r>
              <a:rPr lang="hu-HU" sz="2200" b="1" i="1" dirty="0"/>
              <a:t>	</a:t>
            </a:r>
            <a:r>
              <a:rPr lang="hu-HU" sz="2200" dirty="0" smtClean="0"/>
              <a:t>2012</a:t>
            </a:r>
            <a:r>
              <a:rPr lang="hu-HU" sz="2200" dirty="0"/>
              <a:t>. december </a:t>
            </a:r>
            <a:r>
              <a:rPr lang="hu-HU" sz="2200" dirty="0" smtClean="0"/>
              <a:t>15.</a:t>
            </a:r>
            <a:endParaRPr lang="hu-HU" sz="2200" dirty="0"/>
          </a:p>
          <a:p>
            <a:r>
              <a:rPr lang="hu-HU" sz="2200" b="1" dirty="0" smtClean="0"/>
              <a:t>V</a:t>
            </a:r>
            <a:r>
              <a:rPr lang="hu-HU" sz="2200" b="1" i="1" dirty="0" smtClean="0"/>
              <a:t>izsgaidőszak: </a:t>
            </a:r>
          </a:p>
          <a:p>
            <a:pPr marL="0" indent="0">
              <a:buNone/>
            </a:pPr>
            <a:r>
              <a:rPr lang="hu-HU" sz="2200" b="1" i="1" dirty="0"/>
              <a:t>	</a:t>
            </a:r>
            <a:r>
              <a:rPr lang="hu-HU" sz="2200" dirty="0" smtClean="0"/>
              <a:t>2012</a:t>
            </a:r>
            <a:r>
              <a:rPr lang="hu-HU" sz="2200" dirty="0"/>
              <a:t>. december 17</a:t>
            </a:r>
            <a:r>
              <a:rPr lang="hu-HU" sz="2200" dirty="0" smtClean="0"/>
              <a:t>. – </a:t>
            </a:r>
            <a:r>
              <a:rPr lang="hu-HU" sz="2200" dirty="0"/>
              <a:t>2013. január </a:t>
            </a:r>
            <a:r>
              <a:rPr lang="hu-HU" sz="2200" dirty="0" smtClean="0"/>
              <a:t>26. </a:t>
            </a:r>
          </a:p>
          <a:p>
            <a:pPr marL="0" indent="0">
              <a:buNone/>
            </a:pPr>
            <a:r>
              <a:rPr lang="hu-HU" sz="2200" dirty="0" smtClean="0"/>
              <a:t>	</a:t>
            </a:r>
          </a:p>
          <a:p>
            <a:r>
              <a:rPr lang="hu-HU" sz="2200" b="1" dirty="0" smtClean="0"/>
              <a:t>2012</a:t>
            </a:r>
            <a:r>
              <a:rPr lang="hu-HU" sz="2200" b="1" dirty="0"/>
              <a:t>. december 24</a:t>
            </a:r>
            <a:r>
              <a:rPr lang="hu-HU" sz="2200" b="1" dirty="0" smtClean="0"/>
              <a:t>. </a:t>
            </a:r>
            <a:r>
              <a:rPr lang="hu-HU" sz="2200" b="1" dirty="0"/>
              <a:t>– 2013. január 1</a:t>
            </a:r>
            <a:r>
              <a:rPr lang="hu-HU" sz="2200" b="1" dirty="0" smtClean="0"/>
              <a:t>. </a:t>
            </a:r>
            <a:r>
              <a:rPr lang="hu-HU" sz="2200" b="1" dirty="0"/>
              <a:t>között az EGYETEM ZÁRVA </a:t>
            </a:r>
            <a:r>
              <a:rPr lang="hu-HU" sz="2200" b="1" dirty="0" smtClean="0"/>
              <a:t>tart. </a:t>
            </a:r>
            <a:endParaRPr lang="hu-HU" sz="2200" dirty="0"/>
          </a:p>
        </p:txBody>
      </p:sp>
    </p:spTree>
    <p:extLst>
      <p:ext uri="{BB962C8B-B14F-4D97-AF65-F5344CB8AC3E}">
        <p14:creationId xmlns="" xmlns:p14="http://schemas.microsoft.com/office/powerpoint/2010/main" val="268647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Tanulmányi rendszerek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i="1" dirty="0" err="1" smtClean="0"/>
              <a:t>Moodle</a:t>
            </a:r>
            <a:r>
              <a:rPr lang="hu-HU" dirty="0" smtClean="0"/>
              <a:t> – kari rendszer</a:t>
            </a:r>
          </a:p>
          <a:p>
            <a:pPr lvl="1"/>
            <a:r>
              <a:rPr lang="hu-HU" dirty="0" smtClean="0"/>
              <a:t>Szabályzatok, tantervek, tantárgyak, online kurzusok </a:t>
            </a:r>
            <a:r>
              <a:rPr lang="hu-HU" dirty="0"/>
              <a:t>és feladatok, </a:t>
            </a:r>
            <a:r>
              <a:rPr lang="hu-HU" dirty="0" smtClean="0"/>
              <a:t>kari pályázati </a:t>
            </a:r>
            <a:r>
              <a:rPr lang="hu-HU" dirty="0"/>
              <a:t>kiírások</a:t>
            </a:r>
            <a:endParaRPr lang="hu-HU" dirty="0" smtClean="0"/>
          </a:p>
          <a:p>
            <a:pPr marL="457200" lvl="1" indent="0">
              <a:buNone/>
            </a:pPr>
            <a:endParaRPr lang="hu-HU" dirty="0" smtClean="0"/>
          </a:p>
          <a:p>
            <a:r>
              <a:rPr lang="hu-HU" b="1" i="1" dirty="0" err="1" smtClean="0"/>
              <a:t>Neptun</a:t>
            </a:r>
            <a:r>
              <a:rPr lang="hu-HU" dirty="0" smtClean="0"/>
              <a:t> – egyetemi rendszer</a:t>
            </a:r>
          </a:p>
          <a:p>
            <a:pPr lvl="1"/>
            <a:r>
              <a:rPr lang="hu-HU" dirty="0" smtClean="0"/>
              <a:t>Jegyek, tanulmányokkal kapcsolatos kérvények, tantárgyak, vizsgák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340649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Tanulást kiegészítő lehetőségek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08175" y="1711349"/>
            <a:ext cx="6778625" cy="4525963"/>
          </a:xfrm>
        </p:spPr>
        <p:txBody>
          <a:bodyPr/>
          <a:lstStyle/>
          <a:p>
            <a:r>
              <a:rPr lang="hu-HU" sz="2800" dirty="0" smtClean="0"/>
              <a:t>OTDK</a:t>
            </a:r>
          </a:p>
          <a:p>
            <a:pPr lvl="1"/>
            <a:r>
              <a:rPr lang="hu-HU" sz="2400" dirty="0" smtClean="0"/>
              <a:t>Oktató által segített elmélyülés egy hallgatót érintő témában </a:t>
            </a:r>
          </a:p>
          <a:p>
            <a:pPr lvl="1"/>
            <a:r>
              <a:rPr lang="hu-HU" sz="2400" dirty="0" smtClean="0"/>
              <a:t>Szakmai elismerés</a:t>
            </a:r>
          </a:p>
          <a:p>
            <a:pPr lvl="1"/>
            <a:r>
              <a:rPr lang="hu-HU" sz="2400" dirty="0" smtClean="0"/>
              <a:t>Elhelyezkedést segíti</a:t>
            </a:r>
          </a:p>
          <a:p>
            <a:r>
              <a:rPr lang="hu-HU" sz="2800" dirty="0" smtClean="0"/>
              <a:t>Szakkirándulások, tanulmányi kirándulások</a:t>
            </a:r>
          </a:p>
          <a:p>
            <a:r>
              <a:rPr lang="hu-HU" sz="2800" dirty="0" smtClean="0"/>
              <a:t>Harsányi János Esettanulmány Megoldó Verseny</a:t>
            </a:r>
          </a:p>
          <a:p>
            <a:r>
              <a:rPr lang="hu-HU" sz="2800" dirty="0" smtClean="0"/>
              <a:t>Harsányi János Szakkollégium</a:t>
            </a:r>
          </a:p>
        </p:txBody>
      </p:sp>
    </p:spTree>
    <p:extLst>
      <p:ext uri="{BB962C8B-B14F-4D97-AF65-F5344CB8AC3E}">
        <p14:creationId xmlns="" xmlns:p14="http://schemas.microsoft.com/office/powerpoint/2010/main" val="373950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08175" y="274638"/>
            <a:ext cx="7128321" cy="1143000"/>
          </a:xfrm>
        </p:spPr>
        <p:txBody>
          <a:bodyPr/>
          <a:lstStyle/>
          <a:p>
            <a:r>
              <a:rPr lang="hu-HU" sz="3600" dirty="0" smtClean="0"/>
              <a:t>Szakmai gyakorlat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69839" y="1412776"/>
            <a:ext cx="6778625" cy="4525963"/>
          </a:xfrm>
        </p:spPr>
        <p:txBody>
          <a:bodyPr/>
          <a:lstStyle/>
          <a:p>
            <a:endParaRPr lang="hu-HU" sz="28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hu-HU" sz="2800" dirty="0" smtClean="0">
                <a:solidFill>
                  <a:schemeClr val="accent2">
                    <a:lumMod val="50000"/>
                  </a:schemeClr>
                </a:solidFill>
              </a:rPr>
              <a:t>Segítség</a:t>
            </a:r>
            <a:r>
              <a:rPr lang="hu-HU" sz="2800" dirty="0" smtClean="0">
                <a:solidFill>
                  <a:schemeClr val="accent2">
                    <a:lumMod val="50000"/>
                  </a:schemeClr>
                </a:solidFill>
              </a:rPr>
              <a:t>: FEVÁK</a:t>
            </a:r>
          </a:p>
          <a:p>
            <a:pPr lvl="1"/>
            <a:r>
              <a:rPr lang="hu-HU" sz="2400" dirty="0" smtClean="0">
                <a:solidFill>
                  <a:schemeClr val="accent2">
                    <a:lumMod val="50000"/>
                  </a:schemeClr>
                </a:solidFill>
              </a:rPr>
              <a:t>vállalkozás </a:t>
            </a:r>
            <a:r>
              <a:rPr lang="hu-HU" sz="2400" dirty="0">
                <a:solidFill>
                  <a:schemeClr val="accent2">
                    <a:lumMod val="50000"/>
                  </a:schemeClr>
                </a:solidFill>
              </a:rPr>
              <a:t>indítás támogatása</a:t>
            </a:r>
          </a:p>
          <a:p>
            <a:pPr lvl="1"/>
            <a:r>
              <a:rPr lang="hu-HU" sz="2400" dirty="0" smtClean="0">
                <a:solidFill>
                  <a:schemeClr val="accent2">
                    <a:lumMod val="50000"/>
                  </a:schemeClr>
                </a:solidFill>
              </a:rPr>
              <a:t>szakmai </a:t>
            </a:r>
            <a:r>
              <a:rPr lang="hu-HU" sz="2400" dirty="0">
                <a:solidFill>
                  <a:schemeClr val="accent2">
                    <a:lumMod val="50000"/>
                  </a:schemeClr>
                </a:solidFill>
              </a:rPr>
              <a:t>gyakorlati hely keresése, vállalatok ajánlatának közvetítése</a:t>
            </a:r>
          </a:p>
          <a:p>
            <a:pPr lvl="1"/>
            <a:r>
              <a:rPr lang="hu-HU" sz="2400" dirty="0" smtClean="0">
                <a:solidFill>
                  <a:schemeClr val="accent2">
                    <a:lumMod val="50000"/>
                  </a:schemeClr>
                </a:solidFill>
              </a:rPr>
              <a:t>sikeres </a:t>
            </a:r>
            <a:r>
              <a:rPr lang="hu-HU" sz="2400" dirty="0">
                <a:solidFill>
                  <a:schemeClr val="accent2">
                    <a:lumMod val="50000"/>
                  </a:schemeClr>
                </a:solidFill>
              </a:rPr>
              <a:t>álláskeresés támogatása</a:t>
            </a:r>
          </a:p>
          <a:p>
            <a:pPr lvl="1"/>
            <a:r>
              <a:rPr lang="hu-HU" sz="2400" dirty="0" smtClean="0">
                <a:solidFill>
                  <a:schemeClr val="accent2">
                    <a:lumMod val="50000"/>
                  </a:schemeClr>
                </a:solidFill>
              </a:rPr>
              <a:t>készségfejlesztő előadások</a:t>
            </a:r>
          </a:p>
          <a:p>
            <a:pPr lvl="1"/>
            <a:r>
              <a:rPr lang="hu-HU" sz="2400" dirty="0">
                <a:solidFill>
                  <a:schemeClr val="accent2">
                    <a:lumMod val="50000"/>
                  </a:schemeClr>
                </a:solidFill>
              </a:rPr>
              <a:t>v</a:t>
            </a:r>
            <a:r>
              <a:rPr lang="hu-HU" sz="2400" dirty="0" smtClean="0">
                <a:solidFill>
                  <a:schemeClr val="accent2">
                    <a:lumMod val="50000"/>
                  </a:schemeClr>
                </a:solidFill>
              </a:rPr>
              <a:t>állalkozói könyvtár</a:t>
            </a:r>
            <a:endParaRPr lang="hu-H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3764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TK_2010">
  <a:themeElements>
    <a:clrScheme name="Office-té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-téma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é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GTK_2010</Template>
  <TotalTime>826</TotalTime>
  <Words>552</Words>
  <Application>Microsoft Office PowerPoint</Application>
  <PresentationFormat>Diavetítés a képernyőre (4:3 oldalarány)</PresentationFormat>
  <Paragraphs>151</Paragraphs>
  <Slides>16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17" baseType="lpstr">
      <vt:lpstr>GTK_2010</vt:lpstr>
      <vt:lpstr>GTK Információs Nap: Dékáni Tájékoztató</vt:lpstr>
      <vt:lpstr>Felsőoktatási Minőségi Díj 2008. </vt:lpstr>
      <vt:lpstr>Az egyetem szervezeti felépítése (részlet)</vt:lpstr>
      <vt:lpstr>A Kar felépítése (részlet)</vt:lpstr>
      <vt:lpstr>Képzési szerkezet</vt:lpstr>
      <vt:lpstr>A 2012/2013. tanév  1. félévének időbeosztása</vt:lpstr>
      <vt:lpstr>Tanulmányi rendszerek</vt:lpstr>
      <vt:lpstr>Tanulást kiegészítő lehetőségek</vt:lpstr>
      <vt:lpstr>Szakmai gyakorlat</vt:lpstr>
      <vt:lpstr>Információs csatornák</vt:lpstr>
      <vt:lpstr>Sajátos szükségletű hallgatókat segítő bizottság</vt:lpstr>
      <vt:lpstr>Levelező ügyintézők</vt:lpstr>
      <vt:lpstr>Kiemelt egyetemi rendezvények</vt:lpstr>
      <vt:lpstr>Akikre kiemelten büszkék vagyunk 2012-ben…</vt:lpstr>
      <vt:lpstr>Szaktájékoztatók</vt:lpstr>
      <vt:lpstr>16. dia</vt:lpstr>
    </vt:vector>
  </TitlesOfParts>
  <Company>N/A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GTK helyzetértékelés</dc:title>
  <dc:creator>PE-GTK-DT-KM</dc:creator>
  <cp:lastModifiedBy>PE-GTK-DT-KM</cp:lastModifiedBy>
  <cp:revision>57</cp:revision>
  <dcterms:created xsi:type="dcterms:W3CDTF">2011-09-19T06:06:18Z</dcterms:created>
  <dcterms:modified xsi:type="dcterms:W3CDTF">2012-09-15T08:03:03Z</dcterms:modified>
</cp:coreProperties>
</file>